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embeddings/oleObject2.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notesMasterIdLst>
    <p:notesMasterId r:id="rId33"/>
  </p:notesMasterIdLst>
  <p:sldIdLst>
    <p:sldId id="256" r:id="rId2"/>
    <p:sldId id="289" r:id="rId3"/>
    <p:sldId id="290" r:id="rId4"/>
    <p:sldId id="294" r:id="rId5"/>
    <p:sldId id="292" r:id="rId6"/>
    <p:sldId id="321" r:id="rId7"/>
    <p:sldId id="291" r:id="rId8"/>
    <p:sldId id="309" r:id="rId9"/>
    <p:sldId id="295" r:id="rId10"/>
    <p:sldId id="296" r:id="rId11"/>
    <p:sldId id="297" r:id="rId12"/>
    <p:sldId id="298" r:id="rId13"/>
    <p:sldId id="318" r:id="rId14"/>
    <p:sldId id="301" r:id="rId15"/>
    <p:sldId id="300" r:id="rId16"/>
    <p:sldId id="304" r:id="rId17"/>
    <p:sldId id="293" r:id="rId18"/>
    <p:sldId id="307" r:id="rId19"/>
    <p:sldId id="322" r:id="rId20"/>
    <p:sldId id="312" r:id="rId21"/>
    <p:sldId id="306" r:id="rId22"/>
    <p:sldId id="313" r:id="rId23"/>
    <p:sldId id="310" r:id="rId24"/>
    <p:sldId id="311" r:id="rId25"/>
    <p:sldId id="305" r:id="rId26"/>
    <p:sldId id="315" r:id="rId27"/>
    <p:sldId id="314" r:id="rId28"/>
    <p:sldId id="316" r:id="rId29"/>
    <p:sldId id="317" r:id="rId30"/>
    <p:sldId id="319" r:id="rId31"/>
    <p:sldId id="320" r:id="rId3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FF9900"/>
    <a:srgbClr val="CC0099"/>
    <a:srgbClr val="0066FF"/>
    <a:srgbClr val="66CCFF"/>
    <a:srgbClr val="99C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100" d="100"/>
          <a:sy n="100" d="100"/>
        </p:scale>
        <p:origin x="-512"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662225C-A886-4CB2-8AA6-F11BFE90B6D1}" type="datetimeFigureOut">
              <a:rPr lang="en-US"/>
              <a:pPr>
                <a:defRPr/>
              </a:pPr>
              <a:t>10/14/12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0F33E41-2BB3-4CE7-BA05-E70ADC0EDBF1}" type="slidenum">
              <a:rPr lang="en-US"/>
              <a:pPr>
                <a:defRPr/>
              </a:pPr>
              <a:t>‹#›</a:t>
            </a:fld>
            <a:endParaRPr lang="en-US"/>
          </a:p>
        </p:txBody>
      </p:sp>
    </p:spTree>
    <p:extLst>
      <p:ext uri="{BB962C8B-B14F-4D97-AF65-F5344CB8AC3E}">
        <p14:creationId xmlns:p14="http://schemas.microsoft.com/office/powerpoint/2010/main" val="320213431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Based on slides from Wendy Kellogg’s presentation for the paper writing workshop in China c.2010</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workshop presenters probably have nearly as many rejections</a:t>
            </a:r>
            <a:r>
              <a:rPr lang="en-US" baseline="0" dirty="0" smtClean="0"/>
              <a:t> in CSCW as we do acceptances!</a:t>
            </a:r>
          </a:p>
          <a:p>
            <a:r>
              <a:rPr lang="en-US" baseline="0" dirty="0" smtClean="0"/>
              <a:t>In these charts the acceptance rates vary, but historically they have been between 20-24%</a:t>
            </a:r>
            <a:endParaRPr lang="en-US" dirty="0"/>
          </a:p>
        </p:txBody>
      </p:sp>
      <p:sp>
        <p:nvSpPr>
          <p:cNvPr id="4" name="Slide Number Placeholder 3"/>
          <p:cNvSpPr>
            <a:spLocks noGrp="1"/>
          </p:cNvSpPr>
          <p:nvPr>
            <p:ph type="sldNum" sz="quarter" idx="10"/>
          </p:nvPr>
        </p:nvSpPr>
        <p:spPr/>
        <p:txBody>
          <a:bodyPr/>
          <a:lstStyle/>
          <a:p>
            <a:pPr>
              <a:defRPr/>
            </a:pPr>
            <a:fld id="{10F33E41-2BB3-4CE7-BA05-E70ADC0EDBF1}" type="slidenum">
              <a:rPr lang="en-US" smtClean="0"/>
              <a:pPr>
                <a:defRPr/>
              </a:pPr>
              <a:t>11</a:t>
            </a:fld>
            <a:endParaRPr lang="en-US"/>
          </a:p>
        </p:txBody>
      </p:sp>
    </p:spTree>
    <p:extLst>
      <p:ext uri="{BB962C8B-B14F-4D97-AF65-F5344CB8AC3E}">
        <p14:creationId xmlns:p14="http://schemas.microsoft.com/office/powerpoint/2010/main" val="32238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believe this is the CSCW 2008 distribution,</a:t>
            </a:r>
            <a:r>
              <a:rPr lang="en-US" baseline="0" dirty="0" smtClean="0"/>
              <a:t> it’s the only one so far with over 350 submissions?</a:t>
            </a:r>
            <a:endParaRPr lang="en-US" dirty="0"/>
          </a:p>
        </p:txBody>
      </p:sp>
      <p:sp>
        <p:nvSpPr>
          <p:cNvPr id="4" name="Slide Number Placeholder 3"/>
          <p:cNvSpPr>
            <a:spLocks noGrp="1"/>
          </p:cNvSpPr>
          <p:nvPr>
            <p:ph type="sldNum" sz="quarter" idx="10"/>
          </p:nvPr>
        </p:nvSpPr>
        <p:spPr/>
        <p:txBody>
          <a:bodyPr/>
          <a:lstStyle/>
          <a:p>
            <a:pPr>
              <a:defRPr/>
            </a:pPr>
            <a:fld id="{10F33E41-2BB3-4CE7-BA05-E70ADC0EDBF1}" type="slidenum">
              <a:rPr lang="en-US" smtClean="0"/>
              <a:pPr>
                <a:defRPr/>
              </a:pPr>
              <a:t>12</a:t>
            </a:fld>
            <a:endParaRPr lang="en-US"/>
          </a:p>
        </p:txBody>
      </p:sp>
    </p:spTree>
    <p:extLst>
      <p:ext uri="{BB962C8B-B14F-4D97-AF65-F5344CB8AC3E}">
        <p14:creationId xmlns:p14="http://schemas.microsoft.com/office/powerpoint/2010/main" val="3926667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CHI</a:t>
            </a:r>
            <a:r>
              <a:rPr lang="en-US" baseline="0" dirty="0" smtClean="0"/>
              <a:t> the Program Committee structure is similar, but much much larger.</a:t>
            </a:r>
          </a:p>
          <a:p>
            <a:r>
              <a:rPr lang="en-US" baseline="0" dirty="0" smtClean="0"/>
              <a:t>As well, in CHI the program committee is broken into a number of broad topical sub-committees.</a:t>
            </a:r>
            <a:endParaRPr lang="en-US" dirty="0"/>
          </a:p>
        </p:txBody>
      </p:sp>
      <p:sp>
        <p:nvSpPr>
          <p:cNvPr id="4" name="Slide Number Placeholder 3"/>
          <p:cNvSpPr>
            <a:spLocks noGrp="1"/>
          </p:cNvSpPr>
          <p:nvPr>
            <p:ph type="sldNum" sz="quarter" idx="10"/>
          </p:nvPr>
        </p:nvSpPr>
        <p:spPr/>
        <p:txBody>
          <a:bodyPr/>
          <a:lstStyle/>
          <a:p>
            <a:pPr>
              <a:defRPr/>
            </a:pPr>
            <a:fld id="{10F33E41-2BB3-4CE7-BA05-E70ADC0EDBF1}" type="slidenum">
              <a:rPr lang="en-US" smtClean="0"/>
              <a:pPr>
                <a:defRPr/>
              </a:pPr>
              <a:t>15</a:t>
            </a:fld>
            <a:endParaRPr lang="en-US"/>
          </a:p>
        </p:txBody>
      </p:sp>
    </p:spTree>
    <p:extLst>
      <p:ext uri="{BB962C8B-B14F-4D97-AF65-F5344CB8AC3E}">
        <p14:creationId xmlns:p14="http://schemas.microsoft.com/office/powerpoint/2010/main" val="3415317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F33E41-2BB3-4CE7-BA05-E70ADC0EDBF1}" type="slidenum">
              <a:rPr lang="en-US" smtClean="0"/>
              <a:pPr>
                <a:defRPr/>
              </a:pPr>
              <a:t>19</a:t>
            </a:fld>
            <a:endParaRPr lang="en-US"/>
          </a:p>
        </p:txBody>
      </p:sp>
    </p:spTree>
    <p:extLst>
      <p:ext uri="{BB962C8B-B14F-4D97-AF65-F5344CB8AC3E}">
        <p14:creationId xmlns:p14="http://schemas.microsoft.com/office/powerpoint/2010/main" val="322385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pPr>
              <a:defRPr/>
            </a:pPr>
            <a:fld id="{B330F105-73FA-44A3-9A20-89A9CE946B19}" type="datetimeFigureOut">
              <a:rPr lang="en-US" smtClean="0"/>
              <a:pPr>
                <a:defRPr/>
              </a:pPr>
              <a:t>10/14/12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913CD00-9386-4D07-9DA8-6E4C094BB6E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pPr>
              <a:defRPr/>
            </a:pPr>
            <a:fld id="{3F41724B-981E-4E18-92C5-4B5A0584C26B}" type="datetimeFigureOut">
              <a:rPr lang="en-US" smtClean="0"/>
              <a:pPr>
                <a:defRPr/>
              </a:pPr>
              <a:t>10/14/12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F86C29E-BF4F-4D70-B20D-7C8D12EB1CA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pPr>
              <a:defRPr/>
            </a:pPr>
            <a:fld id="{2273C5C2-9263-4E70-B471-E02C368D4B4D}" type="datetimeFigureOut">
              <a:rPr lang="en-US" smtClean="0"/>
              <a:pPr>
                <a:defRPr/>
              </a:pPr>
              <a:t>10/14/12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ADA975A-3555-4ECA-833F-260822AC79F0}" type="slidenum">
              <a:rPr lang="en-US" smtClean="0"/>
              <a:pPr>
                <a:defRPr/>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045293FF-CF98-41EF-8069-0D61647A8D00}" type="datetimeFigureOut">
              <a:rPr lang="en-US" smtClean="0"/>
              <a:pPr>
                <a:defRPr/>
              </a:pPr>
              <a:t>10/14/12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C52D28F-26FC-4F26-A611-AFB9FA96454A}"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pPr>
              <a:defRPr/>
            </a:pPr>
            <a:fld id="{F1DE8BDD-33C7-42D8-8F6A-1FD4F0971811}" type="datetimeFigureOut">
              <a:rPr lang="en-US" smtClean="0"/>
              <a:pPr>
                <a:defRPr/>
              </a:pPr>
              <a:t>10/14/12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70E7948-2004-4F02-9A83-2E28F4348E7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pPr>
              <a:defRPr/>
            </a:pPr>
            <a:fld id="{B7CF05ED-12DD-4A73-8837-AB40840131B4}" type="datetimeFigureOut">
              <a:rPr lang="en-US" smtClean="0"/>
              <a:pPr>
                <a:defRPr/>
              </a:pPr>
              <a:t>10/14/12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14A63FF-A88A-4F42-8872-C2E00A5870A0}"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03ED3B71-8388-496B-898B-C212CB9DC300}" type="datetimeFigureOut">
              <a:rPr lang="en-US" smtClean="0"/>
              <a:pPr>
                <a:defRPr/>
              </a:pPr>
              <a:t>10/14/12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2D92DB1-45DD-4F39-82C6-9AFBA4BCA3FB}"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EA3CB1C-4C88-48A8-980E-4048F8F6EBC2}" type="datetimeFigureOut">
              <a:rPr lang="en-US" smtClean="0"/>
              <a:pPr>
                <a:defRPr/>
              </a:pPr>
              <a:t>10/14/12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642665B-D2AD-4AE2-82B0-293ACB78D34A}"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6B35066F-107D-4B6C-A20D-6842BF1F8029}" type="datetimeFigureOut">
              <a:rPr lang="en-US" smtClean="0"/>
              <a:pPr>
                <a:defRPr/>
              </a:pPr>
              <a:t>10/14/12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570FD80-38AF-46D8-84E9-15DDE7F58741}"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02CEA00B-DF1D-44FF-8692-90DEBA92F995}" type="datetimeFigureOut">
              <a:rPr lang="en-US" smtClean="0"/>
              <a:pPr>
                <a:defRPr/>
              </a:pPr>
              <a:t>10/14/12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79876F5-E9CB-45CE-B637-913C5529AC2A}" type="slidenum">
              <a:rPr lang="en-US" smtClean="0"/>
              <a:pPr>
                <a:defRPr/>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pPr>
              <a:defRPr/>
            </a:pPr>
            <a:fld id="{AB18743B-5C99-4502-9305-C14617408DBC}" type="datetimeFigureOut">
              <a:rPr lang="en-US" smtClean="0"/>
              <a:pPr>
                <a:defRPr/>
              </a:pPr>
              <a:t>10/14/12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58A8A6-FA6F-40CB-9985-171A639B63FB}"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pPr>
              <a:defRPr/>
            </a:pPr>
            <a:fld id="{6CF9213C-775B-48CA-9CF9-06C5758880D2}" type="datetimeFigureOut">
              <a:rPr lang="en-US" smtClean="0"/>
              <a:pPr>
                <a:defRPr/>
              </a:pPr>
              <a:t>10/14/12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E2041B4-DCE1-4CF7-B82D-BEA2C281B86A}"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a:defRPr/>
            </a:pPr>
            <a:fld id="{2273C5C2-9263-4E70-B471-E02C368D4B4D}" type="datetimeFigureOut">
              <a:rPr lang="en-US" smtClean="0"/>
              <a:pPr>
                <a:defRPr/>
              </a:pPr>
              <a:t>10/14/12</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a:defRPr/>
            </a:pPr>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a:defRPr/>
            </a:pPr>
            <a:fld id="{DADA975A-3555-4ECA-833F-260822AC79F0}"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2.bin"/><Relationship Id="rId5"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normAutofit fontScale="90000"/>
          </a:bodyPr>
          <a:lstStyle/>
          <a:p>
            <a:pPr eaLnBrk="1" hangingPunct="1"/>
            <a:r>
              <a:rPr lang="en-US" dirty="0" smtClean="0"/>
              <a:t>Overview of </a:t>
            </a:r>
            <a:r>
              <a:rPr lang="en-US" smtClean="0"/>
              <a:t>CSCW </a:t>
            </a:r>
            <a:r>
              <a:rPr lang="en-US" smtClean="0"/>
              <a:t>Participation Types </a:t>
            </a:r>
            <a:r>
              <a:rPr lang="en-US" dirty="0" smtClean="0"/>
              <a:t>and Review Process</a:t>
            </a:r>
          </a:p>
        </p:txBody>
      </p:sp>
      <p:sp>
        <p:nvSpPr>
          <p:cNvPr id="14338" name="Subtitle 2"/>
          <p:cNvSpPr>
            <a:spLocks noGrp="1"/>
          </p:cNvSpPr>
          <p:nvPr>
            <p:ph type="subTitle" idx="1"/>
          </p:nvPr>
        </p:nvSpPr>
        <p:spPr>
          <a:xfrm>
            <a:off x="1322921" y="4569759"/>
            <a:ext cx="6498159" cy="1450041"/>
          </a:xfrm>
        </p:spPr>
        <p:txBody>
          <a:bodyPr>
            <a:normAutofit fontScale="92500" lnSpcReduction="10000"/>
          </a:bodyPr>
          <a:lstStyle/>
          <a:p>
            <a:pPr eaLnBrk="1" hangingPunct="1"/>
            <a:r>
              <a:rPr lang="en-US" dirty="0" smtClean="0">
                <a:solidFill>
                  <a:schemeClr val="tx1"/>
                </a:solidFill>
              </a:rPr>
              <a:t>David W. McDonald</a:t>
            </a:r>
          </a:p>
          <a:p>
            <a:pPr eaLnBrk="1" hangingPunct="1"/>
            <a:r>
              <a:rPr lang="en-US" dirty="0" smtClean="0">
                <a:solidFill>
                  <a:schemeClr val="tx1"/>
                </a:solidFill>
              </a:rPr>
              <a:t>The Information School</a:t>
            </a:r>
          </a:p>
          <a:p>
            <a:pPr eaLnBrk="1" hangingPunct="1"/>
            <a:r>
              <a:rPr lang="en-US" dirty="0" smtClean="0">
                <a:solidFill>
                  <a:schemeClr val="tx1"/>
                </a:solidFill>
              </a:rPr>
              <a:t>University of Washington</a:t>
            </a:r>
          </a:p>
          <a:p>
            <a:pPr eaLnBrk="1" hangingPunct="1"/>
            <a:endParaRPr lang="en-US" dirty="0">
              <a:solidFill>
                <a:schemeClr val="tx1"/>
              </a:solidFill>
            </a:endParaRPr>
          </a:p>
          <a:p>
            <a:pPr eaLnBrk="1" hangingPunct="1"/>
            <a:r>
              <a:rPr lang="en-US" dirty="0" smtClean="0">
                <a:solidFill>
                  <a:schemeClr val="tx1"/>
                </a:solidFill>
              </a:rPr>
              <a:t>October 15, 2012</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Participation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Author a Paper/Note</a:t>
            </a:r>
          </a:p>
          <a:p>
            <a:r>
              <a:rPr lang="en-US" dirty="0" smtClean="0"/>
              <a:t>Organize a Panel</a:t>
            </a:r>
          </a:p>
          <a:p>
            <a:r>
              <a:rPr lang="en-US" dirty="0" smtClean="0"/>
              <a:t>Organize a Workshop</a:t>
            </a:r>
          </a:p>
          <a:p>
            <a:pPr lvl="1"/>
            <a:r>
              <a:rPr lang="en-US" dirty="0" smtClean="0"/>
              <a:t>Submit to a Workshop</a:t>
            </a:r>
          </a:p>
          <a:p>
            <a:r>
              <a:rPr lang="en-US" dirty="0" smtClean="0"/>
              <a:t>Submit to the Doctoral Colloquium</a:t>
            </a:r>
          </a:p>
          <a:p>
            <a:pPr lvl="1"/>
            <a:r>
              <a:rPr lang="en-US" dirty="0" smtClean="0"/>
              <a:t>for PhD Students only</a:t>
            </a:r>
          </a:p>
          <a:p>
            <a:r>
              <a:rPr lang="en-US" dirty="0" smtClean="0"/>
              <a:t>Volunteer</a:t>
            </a:r>
          </a:p>
          <a:p>
            <a:pPr lvl="1"/>
            <a:r>
              <a:rPr lang="en-US" dirty="0" smtClean="0"/>
              <a:t>Organizing Committee, Program Committee, Reviewing</a:t>
            </a:r>
          </a:p>
          <a:p>
            <a:r>
              <a:rPr lang="en-US" dirty="0" smtClean="0"/>
              <a:t>Student Volunteer</a:t>
            </a:r>
          </a:p>
          <a:p>
            <a:endParaRPr lang="en-US" dirty="0" smtClean="0"/>
          </a:p>
          <a:p>
            <a:endParaRPr lang="en-US" dirty="0"/>
          </a:p>
        </p:txBody>
      </p:sp>
      <p:grpSp>
        <p:nvGrpSpPr>
          <p:cNvPr id="4" name="Group 3"/>
          <p:cNvGrpSpPr/>
          <p:nvPr/>
        </p:nvGrpSpPr>
        <p:grpSpPr>
          <a:xfrm>
            <a:off x="4191000" y="1524000"/>
            <a:ext cx="4953000" cy="2127250"/>
            <a:chOff x="4038600" y="3282950"/>
            <a:chExt cx="4953000" cy="2127250"/>
          </a:xfrm>
        </p:grpSpPr>
        <p:sp>
          <p:nvSpPr>
            <p:cNvPr id="5" name="Text Box 6"/>
            <p:cNvSpPr txBox="1">
              <a:spLocks noChangeArrowheads="1"/>
            </p:cNvSpPr>
            <p:nvPr/>
          </p:nvSpPr>
          <p:spPr bwMode="auto">
            <a:xfrm>
              <a:off x="4576763" y="5105400"/>
              <a:ext cx="3732212" cy="304800"/>
            </a:xfrm>
            <a:prstGeom prst="rect">
              <a:avLst/>
            </a:prstGeom>
            <a:noFill/>
            <a:ln w="9525">
              <a:noFill/>
              <a:miter lim="800000"/>
              <a:headEnd/>
              <a:tailEnd/>
            </a:ln>
          </p:spPr>
          <p:txBody>
            <a:bodyPr wrap="none">
              <a:spAutoFit/>
            </a:bodyPr>
            <a:lstStyle/>
            <a:p>
              <a:pPr defTabSz="914400"/>
              <a:r>
                <a:rPr lang="en-US" sz="1400" dirty="0"/>
                <a:t>Student Volunteers at Post-Conference Party</a:t>
              </a:r>
            </a:p>
          </p:txBody>
        </p:sp>
        <p:pic>
          <p:nvPicPr>
            <p:cNvPr id="6" name="Picture 7"/>
            <p:cNvPicPr>
              <a:picLocks noChangeAspect="1" noChangeArrowheads="1"/>
            </p:cNvPicPr>
            <p:nvPr/>
          </p:nvPicPr>
          <p:blipFill>
            <a:blip r:embed="rId2"/>
            <a:srcRect/>
            <a:stretch>
              <a:fillRect/>
            </a:stretch>
          </p:blipFill>
          <p:spPr bwMode="auto">
            <a:xfrm>
              <a:off x="4038600" y="3282950"/>
              <a:ext cx="4953000" cy="1822450"/>
            </a:xfrm>
            <a:prstGeom prst="rect">
              <a:avLst/>
            </a:prstGeom>
            <a:noFill/>
            <a:ln w="9525">
              <a:noFill/>
              <a:miter lim="800000"/>
              <a:headEnd/>
              <a:tailEnd/>
            </a:ln>
          </p:spPr>
        </p:pic>
      </p:grpSp>
    </p:spTree>
    <p:extLst>
      <p:ext uri="{BB962C8B-B14F-4D97-AF65-F5344CB8AC3E}">
        <p14:creationId xmlns:p14="http://schemas.microsoft.com/office/powerpoint/2010/main" val="347538945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Submission Types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Papers/Notes</a:t>
            </a:r>
          </a:p>
          <a:p>
            <a:pPr lvl="1"/>
            <a:r>
              <a:rPr lang="en-US" dirty="0" smtClean="0"/>
              <a:t>4-6 “note”, 10 “paper”</a:t>
            </a:r>
            <a:endParaRPr lang="en-US" dirty="0"/>
          </a:p>
          <a:p>
            <a:r>
              <a:rPr lang="en-US" dirty="0" smtClean="0"/>
              <a:t>Interactive Papers/Posters</a:t>
            </a:r>
          </a:p>
          <a:p>
            <a:pPr lvl="1"/>
            <a:r>
              <a:rPr lang="en-US" dirty="0" smtClean="0"/>
              <a:t>Extended abstract, poster, interactive poster session</a:t>
            </a:r>
          </a:p>
          <a:p>
            <a:r>
              <a:rPr lang="en-US" dirty="0" smtClean="0"/>
              <a:t>Videos</a:t>
            </a:r>
          </a:p>
          <a:p>
            <a:r>
              <a:rPr lang="en-US" dirty="0" smtClean="0"/>
              <a:t>Demonstrations</a:t>
            </a:r>
          </a:p>
          <a:p>
            <a:pPr lvl="1"/>
            <a:r>
              <a:rPr lang="en-US" dirty="0" smtClean="0"/>
              <a:t>Live, new tools, new systems</a:t>
            </a:r>
          </a:p>
          <a:p>
            <a:r>
              <a:rPr lang="en-US" dirty="0" smtClean="0"/>
              <a:t>Doctoral Colloquium</a:t>
            </a:r>
          </a:p>
          <a:p>
            <a:pPr lvl="1"/>
            <a:r>
              <a:rPr lang="en-US" dirty="0" smtClean="0"/>
              <a:t>Extended abstract, </a:t>
            </a:r>
            <a:endParaRPr lang="en-US" dirty="0"/>
          </a:p>
        </p:txBody>
      </p:sp>
      <p:sp>
        <p:nvSpPr>
          <p:cNvPr id="8" name="Content Placeholder 7"/>
          <p:cNvSpPr>
            <a:spLocks noGrp="1"/>
          </p:cNvSpPr>
          <p:nvPr>
            <p:ph sz="half" idx="2"/>
          </p:nvPr>
        </p:nvSpPr>
        <p:spPr/>
        <p:txBody>
          <a:bodyPr>
            <a:normAutofit lnSpcReduction="10000"/>
          </a:bodyPr>
          <a:lstStyle/>
          <a:p>
            <a:r>
              <a:rPr lang="en-US" dirty="0" smtClean="0"/>
              <a:t>Workshops</a:t>
            </a:r>
          </a:p>
          <a:p>
            <a:pPr lvl="1"/>
            <a:r>
              <a:rPr lang="en-US" dirty="0" smtClean="0"/>
              <a:t>Topical, organizers set participation requirements, target 10-30 participants</a:t>
            </a:r>
          </a:p>
          <a:p>
            <a:r>
              <a:rPr lang="en-US" dirty="0" smtClean="0"/>
              <a:t>Panels</a:t>
            </a:r>
          </a:p>
          <a:p>
            <a:pPr lvl="1"/>
            <a:r>
              <a:rPr lang="en-US" dirty="0" smtClean="0"/>
              <a:t>Set of short presentations and discussion, audience questions</a:t>
            </a:r>
          </a:p>
          <a:p>
            <a:r>
              <a:rPr lang="en-US" dirty="0" smtClean="0"/>
              <a:t>Tutorials</a:t>
            </a:r>
          </a:p>
          <a:p>
            <a:pPr lvl="1"/>
            <a:r>
              <a:rPr lang="en-US" dirty="0" smtClean="0"/>
              <a:t>A course on a technique, topic, or method</a:t>
            </a:r>
            <a:endParaRPr lang="en-US" dirty="0"/>
          </a:p>
        </p:txBody>
      </p:sp>
    </p:spTree>
    <p:extLst>
      <p:ext uri="{BB962C8B-B14F-4D97-AF65-F5344CB8AC3E}">
        <p14:creationId xmlns:p14="http://schemas.microsoft.com/office/powerpoint/2010/main" val="34067315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Is my work a Paper or Note?</a:t>
            </a:r>
            <a:endParaRPr lang="en-US" dirty="0"/>
          </a:p>
        </p:txBody>
      </p:sp>
      <p:sp>
        <p:nvSpPr>
          <p:cNvPr id="6" name="Text Placeholder 5"/>
          <p:cNvSpPr>
            <a:spLocks noGrp="1"/>
          </p:cNvSpPr>
          <p:nvPr>
            <p:ph type="body" idx="1"/>
          </p:nvPr>
        </p:nvSpPr>
        <p:spPr/>
        <p:txBody>
          <a:bodyPr/>
          <a:lstStyle/>
          <a:p>
            <a:r>
              <a:rPr lang="en-US" dirty="0" smtClean="0">
                <a:solidFill>
                  <a:schemeClr val="tx2"/>
                </a:solidFill>
              </a:rPr>
              <a:t>Papers</a:t>
            </a:r>
            <a:endParaRPr lang="en-US" dirty="0">
              <a:solidFill>
                <a:schemeClr val="tx2"/>
              </a:solidFill>
            </a:endParaRPr>
          </a:p>
        </p:txBody>
      </p:sp>
      <p:sp>
        <p:nvSpPr>
          <p:cNvPr id="7" name="Content Placeholder 6"/>
          <p:cNvSpPr>
            <a:spLocks noGrp="1"/>
          </p:cNvSpPr>
          <p:nvPr>
            <p:ph sz="half" idx="2"/>
          </p:nvPr>
        </p:nvSpPr>
        <p:spPr/>
        <p:txBody>
          <a:bodyPr/>
          <a:lstStyle/>
          <a:p>
            <a:r>
              <a:rPr lang="en-US" dirty="0"/>
              <a:t>10 </a:t>
            </a:r>
            <a:r>
              <a:rPr lang="en-US" dirty="0" smtClean="0"/>
              <a:t>pages</a:t>
            </a:r>
            <a:endParaRPr lang="en-US" dirty="0"/>
          </a:p>
          <a:p>
            <a:r>
              <a:rPr lang="en-US" dirty="0"/>
              <a:t>Break new </a:t>
            </a:r>
            <a:r>
              <a:rPr lang="en-US" dirty="0" smtClean="0"/>
              <a:t>ground, novel intellectual/technical contribution</a:t>
            </a:r>
            <a:endParaRPr lang="en-US" dirty="0"/>
          </a:p>
          <a:p>
            <a:r>
              <a:rPr lang="en-US" dirty="0"/>
              <a:t>Provide </a:t>
            </a:r>
            <a:r>
              <a:rPr lang="en-US" dirty="0" smtClean="0"/>
              <a:t>complete </a:t>
            </a:r>
            <a:r>
              <a:rPr lang="en-US" dirty="0"/>
              <a:t>and substantial </a:t>
            </a:r>
            <a:r>
              <a:rPr lang="en-US" dirty="0" smtClean="0"/>
              <a:t>support </a:t>
            </a:r>
            <a:r>
              <a:rPr lang="en-US" dirty="0"/>
              <a:t>for results and conclusions</a:t>
            </a:r>
          </a:p>
          <a:p>
            <a:r>
              <a:rPr lang="en-US" dirty="0"/>
              <a:t>Represent a major advance for the field of </a:t>
            </a:r>
            <a:r>
              <a:rPr lang="en-US" dirty="0" smtClean="0"/>
              <a:t>CSCW/HCI</a:t>
            </a:r>
            <a:endParaRPr lang="en-US" dirty="0"/>
          </a:p>
        </p:txBody>
      </p:sp>
      <p:sp>
        <p:nvSpPr>
          <p:cNvPr id="8" name="Text Placeholder 7"/>
          <p:cNvSpPr>
            <a:spLocks noGrp="1"/>
          </p:cNvSpPr>
          <p:nvPr>
            <p:ph type="body" sz="quarter" idx="3"/>
          </p:nvPr>
        </p:nvSpPr>
        <p:spPr/>
        <p:txBody>
          <a:bodyPr/>
          <a:lstStyle/>
          <a:p>
            <a:r>
              <a:rPr lang="en-US" dirty="0" smtClean="0">
                <a:solidFill>
                  <a:srgbClr val="09213B"/>
                </a:solidFill>
              </a:rPr>
              <a:t>Notes</a:t>
            </a:r>
            <a:endParaRPr lang="en-US" dirty="0">
              <a:solidFill>
                <a:srgbClr val="09213B"/>
              </a:solidFill>
            </a:endParaRPr>
          </a:p>
        </p:txBody>
      </p:sp>
      <p:sp>
        <p:nvSpPr>
          <p:cNvPr id="9" name="Content Placeholder 8"/>
          <p:cNvSpPr>
            <a:spLocks noGrp="1"/>
          </p:cNvSpPr>
          <p:nvPr>
            <p:ph sz="quarter" idx="4"/>
          </p:nvPr>
        </p:nvSpPr>
        <p:spPr/>
        <p:txBody>
          <a:bodyPr>
            <a:normAutofit fontScale="92500" lnSpcReduction="20000"/>
          </a:bodyPr>
          <a:lstStyle/>
          <a:p>
            <a:r>
              <a:rPr lang="en-US" dirty="0"/>
              <a:t>4 </a:t>
            </a:r>
            <a:r>
              <a:rPr lang="en-US" dirty="0" smtClean="0"/>
              <a:t>pages</a:t>
            </a:r>
            <a:endParaRPr lang="en-US" dirty="0"/>
          </a:p>
          <a:p>
            <a:r>
              <a:rPr lang="en-US" dirty="0"/>
              <a:t>Same scientific standards</a:t>
            </a:r>
          </a:p>
          <a:p>
            <a:r>
              <a:rPr lang="en-US" dirty="0" smtClean="0"/>
              <a:t>Smaller </a:t>
            </a:r>
            <a:r>
              <a:rPr lang="en-US" dirty="0"/>
              <a:t>scope and scale</a:t>
            </a:r>
          </a:p>
          <a:p>
            <a:r>
              <a:rPr lang="en-US" dirty="0"/>
              <a:t>L</a:t>
            </a:r>
            <a:r>
              <a:rPr lang="en-US" dirty="0" smtClean="0"/>
              <a:t>imited </a:t>
            </a:r>
            <a:r>
              <a:rPr lang="en-US" dirty="0"/>
              <a:t>discussion of related work</a:t>
            </a:r>
          </a:p>
          <a:p>
            <a:r>
              <a:rPr lang="en-US" dirty="0"/>
              <a:t>Examples: </a:t>
            </a:r>
          </a:p>
          <a:p>
            <a:pPr lvl="1"/>
            <a:r>
              <a:rPr lang="en-US" dirty="0"/>
              <a:t>N</a:t>
            </a:r>
            <a:r>
              <a:rPr lang="en-US" dirty="0" smtClean="0"/>
              <a:t>ew domain, possibly same results</a:t>
            </a:r>
            <a:endParaRPr lang="en-US" dirty="0"/>
          </a:p>
          <a:p>
            <a:pPr lvl="1"/>
            <a:r>
              <a:rPr lang="en-US" dirty="0"/>
              <a:t>A novel system </a:t>
            </a:r>
            <a:r>
              <a:rPr lang="en-US" dirty="0" smtClean="0"/>
              <a:t>without </a:t>
            </a:r>
            <a:r>
              <a:rPr lang="en-US" dirty="0"/>
              <a:t>full evaluation or implementation </a:t>
            </a:r>
            <a:r>
              <a:rPr lang="en-US" dirty="0" smtClean="0"/>
              <a:t>details</a:t>
            </a:r>
            <a:endParaRPr lang="en-US" dirty="0"/>
          </a:p>
        </p:txBody>
      </p:sp>
    </p:spTree>
    <p:extLst>
      <p:ext uri="{BB962C8B-B14F-4D97-AF65-F5344CB8AC3E}">
        <p14:creationId xmlns:p14="http://schemas.microsoft.com/office/powerpoint/2010/main" val="284126370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at CSCW</a:t>
            </a:r>
            <a:endParaRPr lang="en-US" dirty="0"/>
          </a:p>
        </p:txBody>
      </p:sp>
      <p:sp>
        <p:nvSpPr>
          <p:cNvPr id="3" name="Content Placeholder 2"/>
          <p:cNvSpPr>
            <a:spLocks noGrp="1"/>
          </p:cNvSpPr>
          <p:nvPr>
            <p:ph idx="1"/>
          </p:nvPr>
        </p:nvSpPr>
        <p:spPr/>
        <p:txBody>
          <a:bodyPr>
            <a:normAutofit fontScale="92500"/>
          </a:bodyPr>
          <a:lstStyle/>
          <a:p>
            <a:r>
              <a:rPr lang="en-US" dirty="0" smtClean="0"/>
              <a:t>Distinction between “Paper” and “Note”</a:t>
            </a:r>
          </a:p>
          <a:p>
            <a:pPr lvl="1"/>
            <a:r>
              <a:rPr lang="en-US" dirty="0" smtClean="0"/>
              <a:t>Broadly in the CHI/HCI community</a:t>
            </a:r>
          </a:p>
          <a:p>
            <a:pPr lvl="2"/>
            <a:r>
              <a:rPr lang="en-US" dirty="0" smtClean="0"/>
              <a:t>Note implies ~ 4 page archival research contribution</a:t>
            </a:r>
          </a:p>
          <a:p>
            <a:pPr lvl="2"/>
            <a:r>
              <a:rPr lang="en-US" dirty="0" smtClean="0"/>
              <a:t>Paper implies ~ 10 page archival research contribution</a:t>
            </a:r>
          </a:p>
          <a:p>
            <a:r>
              <a:rPr lang="en-US" dirty="0" smtClean="0"/>
              <a:t>CSCW 2013 Removed the distinction</a:t>
            </a:r>
          </a:p>
          <a:p>
            <a:pPr lvl="1"/>
            <a:r>
              <a:rPr lang="en-US" dirty="0" smtClean="0"/>
              <a:t>A “paper” is as long/short as it needs to be</a:t>
            </a:r>
            <a:endParaRPr lang="en-US" dirty="0"/>
          </a:p>
          <a:p>
            <a:r>
              <a:rPr lang="en-US" dirty="0" smtClean="0"/>
              <a:t>Novel, original, unpublished, finished &amp; mature work</a:t>
            </a:r>
          </a:p>
          <a:p>
            <a:r>
              <a:rPr lang="en-US" dirty="0" smtClean="0"/>
              <a:t>Significant, critical, peer review </a:t>
            </a:r>
          </a:p>
          <a:p>
            <a:r>
              <a:rPr lang="en-US" dirty="0" smtClean="0"/>
              <a:t>Publications archived in the ACM Digital Library</a:t>
            </a:r>
            <a:endParaRPr lang="en-US" dirty="0"/>
          </a:p>
        </p:txBody>
      </p:sp>
    </p:spTree>
    <p:extLst>
      <p:ext uri="{BB962C8B-B14F-4D97-AF65-F5344CB8AC3E}">
        <p14:creationId xmlns:p14="http://schemas.microsoft.com/office/powerpoint/2010/main" val="40949147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2013 Paper Length</a:t>
            </a:r>
            <a:endParaRPr lang="en-US" dirty="0"/>
          </a:p>
        </p:txBody>
      </p:sp>
      <p:pic>
        <p:nvPicPr>
          <p:cNvPr id="5" name="Picture 4" descr="cscw-2013-paper-submission-length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057400"/>
            <a:ext cx="5906433" cy="3552089"/>
          </a:xfrm>
          <a:prstGeom prst="rect">
            <a:avLst/>
          </a:prstGeom>
        </p:spPr>
      </p:pic>
      <p:sp>
        <p:nvSpPr>
          <p:cNvPr id="6" name="TextBox 8"/>
          <p:cNvSpPr txBox="1">
            <a:spLocks noChangeArrowheads="1"/>
          </p:cNvSpPr>
          <p:nvPr/>
        </p:nvSpPr>
        <p:spPr bwMode="auto">
          <a:xfrm>
            <a:off x="762000" y="1443335"/>
            <a:ext cx="7619999" cy="461665"/>
          </a:xfrm>
          <a:prstGeom prst="rect">
            <a:avLst/>
          </a:prstGeom>
          <a:noFill/>
          <a:ln w="9525">
            <a:noFill/>
            <a:miter lim="800000"/>
            <a:headEnd/>
            <a:tailEnd/>
          </a:ln>
        </p:spPr>
        <p:txBody>
          <a:bodyPr wrap="square">
            <a:spAutoFit/>
          </a:bodyPr>
          <a:lstStyle/>
          <a:p>
            <a:pPr algn="ctr"/>
            <a:r>
              <a:rPr lang="en-US" sz="2400" i="1" dirty="0">
                <a:solidFill>
                  <a:schemeClr val="accent2"/>
                </a:solidFill>
                <a:latin typeface="Calibri" pitchFamily="34" charset="0"/>
              </a:rPr>
              <a:t>Most</a:t>
            </a:r>
            <a:r>
              <a:rPr lang="en-US" sz="2400" dirty="0">
                <a:solidFill>
                  <a:schemeClr val="accent2"/>
                </a:solidFill>
                <a:latin typeface="Calibri" pitchFamily="34" charset="0"/>
              </a:rPr>
              <a:t> CSCW </a:t>
            </a:r>
            <a:r>
              <a:rPr lang="en-US" sz="2400" dirty="0" smtClean="0">
                <a:solidFill>
                  <a:schemeClr val="accent2"/>
                </a:solidFill>
                <a:latin typeface="Calibri" pitchFamily="34" charset="0"/>
              </a:rPr>
              <a:t>submissions are about 10 pages</a:t>
            </a:r>
            <a:endParaRPr lang="en-US" sz="2400" dirty="0">
              <a:solidFill>
                <a:schemeClr val="accent2"/>
              </a:solidFill>
              <a:latin typeface="Calibri" pitchFamily="34" charset="0"/>
            </a:endParaRPr>
          </a:p>
        </p:txBody>
      </p:sp>
    </p:spTree>
    <p:extLst>
      <p:ext uri="{BB962C8B-B14F-4D97-AF65-F5344CB8AC3E}">
        <p14:creationId xmlns:p14="http://schemas.microsoft.com/office/powerpoint/2010/main" val="155004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Topics and Approaches</a:t>
            </a:r>
            <a:endParaRPr lang="en-US" dirty="0"/>
          </a:p>
        </p:txBody>
      </p:sp>
      <p:sp>
        <p:nvSpPr>
          <p:cNvPr id="4" name="Content Placeholder 3"/>
          <p:cNvSpPr>
            <a:spLocks noGrp="1"/>
          </p:cNvSpPr>
          <p:nvPr>
            <p:ph sz="half" idx="2"/>
          </p:nvPr>
        </p:nvSpPr>
        <p:spPr>
          <a:xfrm>
            <a:off x="5943600" y="1600201"/>
            <a:ext cx="2819400" cy="4343400"/>
          </a:xfrm>
        </p:spPr>
        <p:txBody>
          <a:bodyPr/>
          <a:lstStyle/>
          <a:p>
            <a:r>
              <a:rPr lang="en-US" dirty="0" smtClean="0"/>
              <a:t>Methodological/Theoretical</a:t>
            </a:r>
          </a:p>
          <a:p>
            <a:pPr lvl="1"/>
            <a:r>
              <a:rPr lang="en-US" sz="1400" dirty="0"/>
              <a:t>Theories &amp; Models</a:t>
            </a:r>
          </a:p>
          <a:p>
            <a:pPr lvl="1"/>
            <a:r>
              <a:rPr lang="en-US" sz="1400" dirty="0" smtClean="0"/>
              <a:t>Methodologies </a:t>
            </a:r>
            <a:r>
              <a:rPr lang="en-US" sz="1400" dirty="0"/>
              <a:t>&amp; Tools</a:t>
            </a:r>
          </a:p>
          <a:p>
            <a:pPr lvl="1"/>
            <a:endParaRPr lang="en-US" dirty="0" smtClean="0"/>
          </a:p>
          <a:p>
            <a:endParaRPr lang="en-US" dirty="0"/>
          </a:p>
        </p:txBody>
      </p:sp>
      <p:sp>
        <p:nvSpPr>
          <p:cNvPr id="5" name="Content Placeholder 2"/>
          <p:cNvSpPr>
            <a:spLocks noGrp="1"/>
          </p:cNvSpPr>
          <p:nvPr>
            <p:ph sz="half" idx="1"/>
          </p:nvPr>
        </p:nvSpPr>
        <p:spPr>
          <a:xfrm>
            <a:off x="304800" y="1600201"/>
            <a:ext cx="2819400" cy="4343400"/>
          </a:xfrm>
        </p:spPr>
        <p:txBody>
          <a:bodyPr/>
          <a:lstStyle/>
          <a:p>
            <a:r>
              <a:rPr lang="en-US" dirty="0" smtClean="0"/>
              <a:t>Technical</a:t>
            </a:r>
          </a:p>
          <a:p>
            <a:pPr lvl="1"/>
            <a:r>
              <a:rPr lang="en-US" sz="1400" dirty="0"/>
              <a:t>System Design</a:t>
            </a:r>
          </a:p>
          <a:p>
            <a:pPr lvl="1"/>
            <a:r>
              <a:rPr lang="en-US" sz="1400" dirty="0"/>
              <a:t>Emerging Technologies</a:t>
            </a:r>
          </a:p>
          <a:p>
            <a:pPr lvl="1"/>
            <a:r>
              <a:rPr lang="en-US" sz="1400" dirty="0"/>
              <a:t>Systems to </a:t>
            </a:r>
            <a:r>
              <a:rPr lang="en-US" sz="1400" dirty="0" smtClean="0"/>
              <a:t>Support Cooperative Work </a:t>
            </a:r>
            <a:r>
              <a:rPr lang="en-US" sz="1400" dirty="0"/>
              <a:t>in </a:t>
            </a:r>
            <a:r>
              <a:rPr lang="en-US" sz="1400" dirty="0" smtClean="0"/>
              <a:t>Specific Domains</a:t>
            </a:r>
            <a:endParaRPr lang="en-US" sz="1400" dirty="0"/>
          </a:p>
          <a:p>
            <a:endParaRPr lang="en-US" dirty="0"/>
          </a:p>
        </p:txBody>
      </p:sp>
      <p:sp>
        <p:nvSpPr>
          <p:cNvPr id="9" name="TextBox 8"/>
          <p:cNvSpPr txBox="1"/>
          <p:nvPr/>
        </p:nvSpPr>
        <p:spPr>
          <a:xfrm>
            <a:off x="3124200" y="1600201"/>
            <a:ext cx="2743200" cy="3447098"/>
          </a:xfrm>
          <a:prstGeom prst="rect">
            <a:avLst/>
          </a:prstGeom>
          <a:noFill/>
        </p:spPr>
        <p:txBody>
          <a:bodyPr wrap="square" rtlCol="0">
            <a:spAutoFit/>
          </a:bodyPr>
          <a:lstStyle/>
          <a:p>
            <a:pPr marL="349250" indent="-349250" defTabSz="914400">
              <a:spcBef>
                <a:spcPts val="1600"/>
              </a:spcBef>
              <a:buClr>
                <a:schemeClr val="accent1">
                  <a:lumMod val="60000"/>
                  <a:lumOff val="40000"/>
                </a:schemeClr>
              </a:buClr>
              <a:buSzPct val="110000"/>
              <a:buFont typeface="Wingdings 2" pitchFamily="18" charset="2"/>
              <a:buChar char=""/>
            </a:pPr>
            <a:r>
              <a:rPr lang="en-US" sz="2000" dirty="0" smtClean="0">
                <a:solidFill>
                  <a:schemeClr val="tx1">
                    <a:lumMod val="65000"/>
                    <a:lumOff val="35000"/>
                  </a:schemeClr>
                </a:solidFill>
                <a:latin typeface="+mn-lt"/>
                <a:cs typeface="+mn-cs"/>
              </a:rPr>
              <a:t>Behavioral</a:t>
            </a:r>
          </a:p>
          <a:p>
            <a:pPr marL="685800" lvl="1" indent="-336550" defTabSz="914400">
              <a:spcBef>
                <a:spcPts val="600"/>
              </a:spcBef>
              <a:buClr>
                <a:schemeClr val="accent1">
                  <a:lumMod val="75000"/>
                </a:schemeClr>
              </a:buClr>
              <a:buSzPct val="110000"/>
              <a:buFont typeface="Wingdings 2" pitchFamily="18" charset="2"/>
              <a:buChar char=""/>
            </a:pPr>
            <a:r>
              <a:rPr lang="en-US" sz="1400" dirty="0">
                <a:solidFill>
                  <a:schemeClr val="tx1">
                    <a:lumMod val="65000"/>
                    <a:lumOff val="35000"/>
                  </a:schemeClr>
                </a:solidFill>
                <a:latin typeface="+mn-lt"/>
                <a:cs typeface="+mn-cs"/>
              </a:rPr>
              <a:t>Qualitative Empirical Studies</a:t>
            </a:r>
          </a:p>
          <a:p>
            <a:pPr marL="685800" lvl="1" indent="-336550" defTabSz="914400">
              <a:spcBef>
                <a:spcPts val="600"/>
              </a:spcBef>
              <a:buClr>
                <a:schemeClr val="accent1">
                  <a:lumMod val="75000"/>
                </a:schemeClr>
              </a:buClr>
              <a:buSzPct val="110000"/>
              <a:buFont typeface="Wingdings 2" pitchFamily="18" charset="2"/>
              <a:buChar char=""/>
            </a:pPr>
            <a:r>
              <a:rPr lang="en-US" sz="1400" dirty="0">
                <a:solidFill>
                  <a:schemeClr val="tx1">
                    <a:lumMod val="65000"/>
                    <a:lumOff val="35000"/>
                  </a:schemeClr>
                </a:solidFill>
                <a:latin typeface="+mn-lt"/>
                <a:cs typeface="+mn-cs"/>
              </a:rPr>
              <a:t>Quantitative Empirical Studies</a:t>
            </a:r>
          </a:p>
          <a:p>
            <a:pPr marL="685800" lvl="1" indent="-336550" defTabSz="914400">
              <a:spcBef>
                <a:spcPts val="600"/>
              </a:spcBef>
              <a:buClr>
                <a:schemeClr val="accent1">
                  <a:lumMod val="75000"/>
                </a:schemeClr>
              </a:buClr>
              <a:buSzPct val="110000"/>
              <a:buFont typeface="Wingdings 2" pitchFamily="18" charset="2"/>
              <a:buChar char=""/>
            </a:pPr>
            <a:r>
              <a:rPr lang="en-US" sz="1400" dirty="0">
                <a:solidFill>
                  <a:schemeClr val="tx1">
                    <a:lumMod val="65000"/>
                    <a:lumOff val="35000"/>
                  </a:schemeClr>
                </a:solidFill>
                <a:latin typeface="+mn-lt"/>
                <a:cs typeface="+mn-cs"/>
              </a:rPr>
              <a:t>Cross-Boundary Work</a:t>
            </a:r>
          </a:p>
          <a:p>
            <a:pPr marL="685800" lvl="1" indent="-336550" defTabSz="914400">
              <a:spcBef>
                <a:spcPts val="600"/>
              </a:spcBef>
              <a:buClr>
                <a:schemeClr val="accent1">
                  <a:lumMod val="75000"/>
                </a:schemeClr>
              </a:buClr>
              <a:buSzPct val="110000"/>
              <a:buFont typeface="Wingdings 2" pitchFamily="18" charset="2"/>
              <a:buChar char=""/>
            </a:pPr>
            <a:r>
              <a:rPr lang="en-US" sz="1400" dirty="0">
                <a:solidFill>
                  <a:schemeClr val="tx1">
                    <a:lumMod val="65000"/>
                    <a:lumOff val="35000"/>
                  </a:schemeClr>
                </a:solidFill>
                <a:latin typeface="+mn-lt"/>
                <a:cs typeface="+mn-cs"/>
              </a:rPr>
              <a:t>Use of Emerging Technologies</a:t>
            </a:r>
          </a:p>
          <a:p>
            <a:pPr marL="685800" lvl="1" indent="-336550" defTabSz="914400">
              <a:spcBef>
                <a:spcPts val="600"/>
              </a:spcBef>
              <a:buClr>
                <a:schemeClr val="accent1">
                  <a:lumMod val="75000"/>
                </a:schemeClr>
              </a:buClr>
              <a:buSzPct val="110000"/>
              <a:buFont typeface="Wingdings 2" pitchFamily="18" charset="2"/>
              <a:buChar char=""/>
            </a:pPr>
            <a:r>
              <a:rPr lang="en-US" sz="1400" dirty="0">
                <a:solidFill>
                  <a:schemeClr val="tx1">
                    <a:lumMod val="65000"/>
                    <a:lumOff val="35000"/>
                  </a:schemeClr>
                </a:solidFill>
                <a:latin typeface="+mn-lt"/>
                <a:cs typeface="+mn-cs"/>
              </a:rPr>
              <a:t>Emerging Cooperative Phenomena</a:t>
            </a:r>
          </a:p>
          <a:p>
            <a:pPr marL="685800" lvl="1" indent="-336550" defTabSz="914400">
              <a:spcBef>
                <a:spcPts val="600"/>
              </a:spcBef>
              <a:buClr>
                <a:schemeClr val="accent1">
                  <a:lumMod val="75000"/>
                </a:schemeClr>
              </a:buClr>
              <a:buSzPct val="110000"/>
              <a:buFont typeface="Wingdings 2" pitchFamily="18" charset="2"/>
              <a:buChar char=""/>
            </a:pPr>
            <a:r>
              <a:rPr lang="en-US" sz="1400" dirty="0">
                <a:solidFill>
                  <a:schemeClr val="tx1">
                    <a:lumMod val="65000"/>
                    <a:lumOff val="35000"/>
                  </a:schemeClr>
                </a:solidFill>
                <a:latin typeface="+mn-lt"/>
                <a:cs typeface="+mn-cs"/>
              </a:rPr>
              <a:t>Studies </a:t>
            </a:r>
            <a:r>
              <a:rPr lang="en-US" sz="1400" dirty="0" smtClean="0">
                <a:solidFill>
                  <a:schemeClr val="tx1">
                    <a:lumMod val="65000"/>
                    <a:lumOff val="35000"/>
                  </a:schemeClr>
                </a:solidFill>
                <a:latin typeface="+mn-lt"/>
                <a:cs typeface="+mn-cs"/>
              </a:rPr>
              <a:t>of Cooperative </a:t>
            </a:r>
            <a:r>
              <a:rPr lang="en-US" sz="1400" dirty="0">
                <a:solidFill>
                  <a:schemeClr val="tx1">
                    <a:lumMod val="65000"/>
                    <a:lumOff val="35000"/>
                  </a:schemeClr>
                </a:solidFill>
                <a:latin typeface="+mn-lt"/>
                <a:cs typeface="+mn-cs"/>
              </a:rPr>
              <a:t>Work </a:t>
            </a:r>
            <a:r>
              <a:rPr lang="en-US" sz="1400" dirty="0" smtClean="0">
                <a:solidFill>
                  <a:schemeClr val="tx1">
                    <a:lumMod val="65000"/>
                    <a:lumOff val="35000"/>
                  </a:schemeClr>
                </a:solidFill>
                <a:latin typeface="+mn-lt"/>
                <a:cs typeface="+mn-cs"/>
              </a:rPr>
              <a:t>in</a:t>
            </a:r>
            <a:r>
              <a:rPr lang="en-US" sz="1400" dirty="0">
                <a:solidFill>
                  <a:schemeClr val="tx1">
                    <a:lumMod val="65000"/>
                    <a:lumOff val="35000"/>
                  </a:schemeClr>
                </a:solidFill>
                <a:latin typeface="+mn-lt"/>
                <a:cs typeface="+mn-cs"/>
              </a:rPr>
              <a:t> </a:t>
            </a:r>
            <a:r>
              <a:rPr lang="en-US" sz="1400" dirty="0" smtClean="0">
                <a:solidFill>
                  <a:schemeClr val="tx1">
                    <a:lumMod val="65000"/>
                    <a:lumOff val="35000"/>
                  </a:schemeClr>
                </a:solidFill>
                <a:latin typeface="+mn-lt"/>
                <a:cs typeface="+mn-cs"/>
              </a:rPr>
              <a:t>Specific </a:t>
            </a:r>
            <a:r>
              <a:rPr lang="en-US" sz="1400" dirty="0">
                <a:solidFill>
                  <a:schemeClr val="tx1">
                    <a:lumMod val="65000"/>
                    <a:lumOff val="35000"/>
                  </a:schemeClr>
                </a:solidFill>
                <a:latin typeface="+mn-lt"/>
                <a:cs typeface="+mn-cs"/>
              </a:rPr>
              <a:t>Domains</a:t>
            </a:r>
          </a:p>
        </p:txBody>
      </p:sp>
    </p:spTree>
    <p:extLst>
      <p:ext uri="{BB962C8B-B14F-4D97-AF65-F5344CB8AC3E}">
        <p14:creationId xmlns:p14="http://schemas.microsoft.com/office/powerpoint/2010/main" val="40592870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CSCW Domains</a:t>
            </a:r>
            <a:endParaRPr lang="en-US" dirty="0"/>
          </a:p>
        </p:txBody>
      </p:sp>
      <p:sp>
        <p:nvSpPr>
          <p:cNvPr id="6" name="Content Placeholder 5"/>
          <p:cNvSpPr>
            <a:spLocks noGrp="1"/>
          </p:cNvSpPr>
          <p:nvPr>
            <p:ph idx="1"/>
          </p:nvPr>
        </p:nvSpPr>
        <p:spPr/>
        <p:txBody>
          <a:bodyPr>
            <a:normAutofit fontScale="70000" lnSpcReduction="20000"/>
          </a:bodyPr>
          <a:lstStyle/>
          <a:p>
            <a:r>
              <a:rPr lang="en-US" dirty="0" smtClean="0"/>
              <a:t>Collaboration and collaborative systems for:</a:t>
            </a:r>
          </a:p>
          <a:p>
            <a:pPr lvl="1"/>
            <a:r>
              <a:rPr lang="en-US" dirty="0" smtClean="0"/>
              <a:t>Social computing, social media</a:t>
            </a:r>
          </a:p>
          <a:p>
            <a:pPr lvl="1"/>
            <a:r>
              <a:rPr lang="en-US" dirty="0" smtClean="0"/>
              <a:t>Social networks</a:t>
            </a:r>
          </a:p>
          <a:p>
            <a:pPr lvl="1"/>
            <a:r>
              <a:rPr lang="en-US" dirty="0" smtClean="0"/>
              <a:t>User generated content</a:t>
            </a:r>
          </a:p>
          <a:p>
            <a:pPr lvl="1"/>
            <a:r>
              <a:rPr lang="en-US" dirty="0"/>
              <a:t>Healthcare </a:t>
            </a:r>
          </a:p>
          <a:p>
            <a:pPr lvl="1"/>
            <a:r>
              <a:rPr lang="en-US" dirty="0" smtClean="0"/>
              <a:t>Gaming </a:t>
            </a:r>
            <a:r>
              <a:rPr lang="en-US" dirty="0"/>
              <a:t>(for enjoyment or work)</a:t>
            </a:r>
          </a:p>
          <a:p>
            <a:pPr lvl="1"/>
            <a:r>
              <a:rPr lang="en-US" dirty="0" smtClean="0"/>
              <a:t>Crowdsourcing</a:t>
            </a:r>
            <a:r>
              <a:rPr lang="en-US" dirty="0"/>
              <a:t>, Collective intelligence</a:t>
            </a:r>
          </a:p>
          <a:p>
            <a:pPr lvl="1"/>
            <a:r>
              <a:rPr lang="en-US" dirty="0" smtClean="0"/>
              <a:t>ICT4D </a:t>
            </a:r>
            <a:r>
              <a:rPr lang="en-US" dirty="0"/>
              <a:t>(Information and Communication Technologies for Development)</a:t>
            </a:r>
          </a:p>
          <a:p>
            <a:pPr lvl="1"/>
            <a:r>
              <a:rPr lang="en-US" dirty="0" smtClean="0"/>
              <a:t>Work, work place, governance, decision making, transportation, emergency response, sustainability, </a:t>
            </a:r>
            <a:r>
              <a:rPr lang="en-US" dirty="0" err="1" smtClean="0"/>
              <a:t>etc</a:t>
            </a:r>
            <a:endParaRPr lang="en-US" dirty="0"/>
          </a:p>
          <a:p>
            <a:r>
              <a:rPr lang="en-US" dirty="0" smtClean="0"/>
              <a:t>Collaboration systems using emerging technologies:</a:t>
            </a:r>
          </a:p>
          <a:p>
            <a:pPr lvl="1"/>
            <a:r>
              <a:rPr lang="en-US" dirty="0" smtClean="0"/>
              <a:t>Mobile </a:t>
            </a:r>
            <a:r>
              <a:rPr lang="en-US" dirty="0"/>
              <a:t>and ubiquitous </a:t>
            </a:r>
            <a:r>
              <a:rPr lang="en-US" dirty="0" smtClean="0"/>
              <a:t>computing</a:t>
            </a:r>
            <a:endParaRPr lang="en-US" dirty="0"/>
          </a:p>
          <a:p>
            <a:pPr lvl="1"/>
            <a:r>
              <a:rPr lang="en-US" dirty="0"/>
              <a:t>G</a:t>
            </a:r>
            <a:r>
              <a:rPr lang="en-US" dirty="0" smtClean="0"/>
              <a:t>ame engines</a:t>
            </a:r>
          </a:p>
          <a:p>
            <a:pPr lvl="1"/>
            <a:r>
              <a:rPr lang="en-US" dirty="0"/>
              <a:t>V</a:t>
            </a:r>
            <a:r>
              <a:rPr lang="en-US" dirty="0" smtClean="0"/>
              <a:t>irtual worlds</a:t>
            </a:r>
          </a:p>
          <a:p>
            <a:pPr lvl="1"/>
            <a:r>
              <a:rPr lang="en-US" dirty="0"/>
              <a:t>S</a:t>
            </a:r>
            <a:r>
              <a:rPr lang="en-US" dirty="0" smtClean="0"/>
              <a:t>ensor</a:t>
            </a:r>
            <a:r>
              <a:rPr lang="en-US" dirty="0"/>
              <a:t>-based environments.</a:t>
            </a:r>
          </a:p>
        </p:txBody>
      </p:sp>
    </p:spTree>
    <p:extLst>
      <p:ext uri="{BB962C8B-B14F-4D97-AF65-F5344CB8AC3E}">
        <p14:creationId xmlns:p14="http://schemas.microsoft.com/office/powerpoint/2010/main" val="75129293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Approximate CSCW Deadlines</a:t>
            </a:r>
            <a:endParaRPr lang="en-US" dirty="0"/>
          </a:p>
        </p:txBody>
      </p:sp>
      <p:sp>
        <p:nvSpPr>
          <p:cNvPr id="5" name="Content Placeholder 4"/>
          <p:cNvSpPr>
            <a:spLocks noGrp="1"/>
          </p:cNvSpPr>
          <p:nvPr>
            <p:ph sz="half" idx="1"/>
          </p:nvPr>
        </p:nvSpPr>
        <p:spPr>
          <a:xfrm>
            <a:off x="549275" y="1752601"/>
            <a:ext cx="3840480" cy="1142999"/>
          </a:xfrm>
        </p:spPr>
        <p:txBody>
          <a:bodyPr/>
          <a:lstStyle/>
          <a:p>
            <a:pPr>
              <a:lnSpc>
                <a:spcPct val="60000"/>
              </a:lnSpc>
            </a:pPr>
            <a:r>
              <a:rPr lang="en-US" dirty="0" smtClean="0"/>
              <a:t>Papers</a:t>
            </a:r>
          </a:p>
          <a:p>
            <a:pPr>
              <a:lnSpc>
                <a:spcPct val="60000"/>
              </a:lnSpc>
            </a:pPr>
            <a:r>
              <a:rPr lang="en-US" dirty="0" smtClean="0"/>
              <a:t>Workshop Proposals</a:t>
            </a:r>
          </a:p>
          <a:p>
            <a:pPr>
              <a:lnSpc>
                <a:spcPct val="60000"/>
              </a:lnSpc>
            </a:pPr>
            <a:r>
              <a:rPr lang="en-US" dirty="0" smtClean="0"/>
              <a:t>Tutorials</a:t>
            </a:r>
            <a:endParaRPr lang="en-US" dirty="0"/>
          </a:p>
        </p:txBody>
      </p:sp>
      <p:sp>
        <p:nvSpPr>
          <p:cNvPr id="7" name="Content Placeholder 4"/>
          <p:cNvSpPr txBox="1">
            <a:spLocks/>
          </p:cNvSpPr>
          <p:nvPr/>
        </p:nvSpPr>
        <p:spPr>
          <a:xfrm>
            <a:off x="533400" y="3124201"/>
            <a:ext cx="3840480" cy="914399"/>
          </a:xfrm>
          <a:prstGeom prst="rect">
            <a:avLst/>
          </a:prstGeom>
        </p:spPr>
        <p:txBody>
          <a:bodyPr vert="horz" lIns="91440" tIns="45720" rIns="91440" bIns="45720" rtlCol="0">
            <a:normAutofit/>
          </a:bodyPr>
          <a:lstStyle>
            <a:lvl1pPr marL="349250" indent="-349250" algn="l" defTabSz="914400" rtl="0" eaLnBrk="1" latinLnBrk="0" hangingPunct="1">
              <a:spcBef>
                <a:spcPts val="1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9pPr>
          </a:lstStyle>
          <a:p>
            <a:pPr>
              <a:lnSpc>
                <a:spcPct val="60000"/>
              </a:lnSpc>
            </a:pPr>
            <a:r>
              <a:rPr lang="en-US" dirty="0" smtClean="0"/>
              <a:t>Doctoral Colloquium</a:t>
            </a:r>
          </a:p>
          <a:p>
            <a:pPr>
              <a:lnSpc>
                <a:spcPct val="60000"/>
              </a:lnSpc>
            </a:pPr>
            <a:r>
              <a:rPr lang="en-US" dirty="0" smtClean="0"/>
              <a:t>Panels</a:t>
            </a:r>
            <a:endParaRPr lang="en-US" dirty="0"/>
          </a:p>
        </p:txBody>
      </p:sp>
      <p:sp>
        <p:nvSpPr>
          <p:cNvPr id="8" name="Content Placeholder 4"/>
          <p:cNvSpPr txBox="1">
            <a:spLocks/>
          </p:cNvSpPr>
          <p:nvPr/>
        </p:nvSpPr>
        <p:spPr>
          <a:xfrm>
            <a:off x="533400" y="4195762"/>
            <a:ext cx="3840480" cy="1519238"/>
          </a:xfrm>
          <a:prstGeom prst="rect">
            <a:avLst/>
          </a:prstGeom>
        </p:spPr>
        <p:txBody>
          <a:bodyPr vert="horz" lIns="91440" tIns="45720" rIns="91440" bIns="45720" rtlCol="0">
            <a:normAutofit/>
          </a:bodyPr>
          <a:lstStyle>
            <a:lvl1pPr marL="349250" indent="-349250" algn="l" defTabSz="914400" rtl="0" eaLnBrk="1" latinLnBrk="0" hangingPunct="1">
              <a:spcBef>
                <a:spcPts val="1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9pPr>
          </a:lstStyle>
          <a:p>
            <a:pPr>
              <a:lnSpc>
                <a:spcPct val="60000"/>
              </a:lnSpc>
            </a:pPr>
            <a:r>
              <a:rPr lang="en-US" dirty="0"/>
              <a:t>Demonstrations</a:t>
            </a:r>
          </a:p>
          <a:p>
            <a:pPr>
              <a:lnSpc>
                <a:spcPct val="60000"/>
              </a:lnSpc>
            </a:pPr>
            <a:r>
              <a:rPr lang="en-US" dirty="0"/>
              <a:t>Videos</a:t>
            </a:r>
          </a:p>
          <a:p>
            <a:pPr>
              <a:lnSpc>
                <a:spcPct val="60000"/>
              </a:lnSpc>
            </a:pPr>
            <a:r>
              <a:rPr lang="en-US" dirty="0"/>
              <a:t>Interactive Papers/Posters</a:t>
            </a:r>
          </a:p>
          <a:p>
            <a:pPr>
              <a:lnSpc>
                <a:spcPct val="60000"/>
              </a:lnSpc>
            </a:pPr>
            <a:r>
              <a:rPr lang="en-US" dirty="0"/>
              <a:t>Workshop Participation</a:t>
            </a:r>
          </a:p>
        </p:txBody>
      </p:sp>
      <p:sp>
        <p:nvSpPr>
          <p:cNvPr id="11" name="TextBox 8"/>
          <p:cNvSpPr txBox="1">
            <a:spLocks noChangeArrowheads="1"/>
          </p:cNvSpPr>
          <p:nvPr/>
        </p:nvSpPr>
        <p:spPr bwMode="auto">
          <a:xfrm>
            <a:off x="4742609" y="4114800"/>
            <a:ext cx="2953591" cy="830997"/>
          </a:xfrm>
          <a:prstGeom prst="rect">
            <a:avLst/>
          </a:prstGeom>
          <a:noFill/>
          <a:ln w="9525">
            <a:noFill/>
            <a:miter lim="800000"/>
            <a:headEnd/>
            <a:tailEnd/>
          </a:ln>
        </p:spPr>
        <p:txBody>
          <a:bodyPr wrap="square">
            <a:spAutoFit/>
          </a:bodyPr>
          <a:lstStyle/>
          <a:p>
            <a:r>
              <a:rPr lang="en-US" sz="2400" dirty="0" smtClean="0">
                <a:solidFill>
                  <a:schemeClr val="accent2"/>
                </a:solidFill>
                <a:latin typeface="Calibri" pitchFamily="34" charset="0"/>
              </a:rPr>
              <a:t>Due November of prior year  </a:t>
            </a:r>
            <a:endParaRPr lang="en-US" sz="2400" dirty="0">
              <a:solidFill>
                <a:schemeClr val="accent2"/>
              </a:solidFill>
              <a:latin typeface="Calibri" pitchFamily="34" charset="0"/>
            </a:endParaRPr>
          </a:p>
        </p:txBody>
      </p:sp>
      <p:cxnSp>
        <p:nvCxnSpPr>
          <p:cNvPr id="13" name="Straight Connector 12"/>
          <p:cNvCxnSpPr/>
          <p:nvPr/>
        </p:nvCxnSpPr>
        <p:spPr>
          <a:xfrm>
            <a:off x="609600" y="4114800"/>
            <a:ext cx="7299325"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4" name="TextBox 8"/>
          <p:cNvSpPr txBox="1">
            <a:spLocks noChangeArrowheads="1"/>
          </p:cNvSpPr>
          <p:nvPr/>
        </p:nvSpPr>
        <p:spPr bwMode="auto">
          <a:xfrm>
            <a:off x="4742609" y="3048000"/>
            <a:ext cx="2953591" cy="830997"/>
          </a:xfrm>
          <a:prstGeom prst="rect">
            <a:avLst/>
          </a:prstGeom>
          <a:noFill/>
          <a:ln w="9525">
            <a:noFill/>
            <a:miter lim="800000"/>
            <a:headEnd/>
            <a:tailEnd/>
          </a:ln>
        </p:spPr>
        <p:txBody>
          <a:bodyPr wrap="square">
            <a:spAutoFit/>
          </a:bodyPr>
          <a:lstStyle/>
          <a:p>
            <a:r>
              <a:rPr lang="en-US" sz="2400" dirty="0" smtClean="0">
                <a:solidFill>
                  <a:schemeClr val="accent2"/>
                </a:solidFill>
                <a:latin typeface="Calibri" pitchFamily="34" charset="0"/>
              </a:rPr>
              <a:t>Due October of prior year  </a:t>
            </a:r>
            <a:endParaRPr lang="en-US" sz="2400" dirty="0">
              <a:solidFill>
                <a:schemeClr val="accent2"/>
              </a:solidFill>
              <a:latin typeface="Calibri" pitchFamily="34" charset="0"/>
            </a:endParaRPr>
          </a:p>
        </p:txBody>
      </p:sp>
      <p:cxnSp>
        <p:nvCxnSpPr>
          <p:cNvPr id="15" name="Straight Connector 14"/>
          <p:cNvCxnSpPr/>
          <p:nvPr/>
        </p:nvCxnSpPr>
        <p:spPr>
          <a:xfrm>
            <a:off x="609600" y="3048000"/>
            <a:ext cx="7299325"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 name="TextBox 8"/>
          <p:cNvSpPr txBox="1">
            <a:spLocks noChangeArrowheads="1"/>
          </p:cNvSpPr>
          <p:nvPr/>
        </p:nvSpPr>
        <p:spPr bwMode="auto">
          <a:xfrm>
            <a:off x="4742609" y="1676400"/>
            <a:ext cx="2953591" cy="830997"/>
          </a:xfrm>
          <a:prstGeom prst="rect">
            <a:avLst/>
          </a:prstGeom>
          <a:noFill/>
          <a:ln w="9525">
            <a:noFill/>
            <a:miter lim="800000"/>
            <a:headEnd/>
            <a:tailEnd/>
          </a:ln>
        </p:spPr>
        <p:txBody>
          <a:bodyPr wrap="square">
            <a:spAutoFit/>
          </a:bodyPr>
          <a:lstStyle/>
          <a:p>
            <a:r>
              <a:rPr lang="en-US" sz="2400" dirty="0" smtClean="0">
                <a:solidFill>
                  <a:schemeClr val="accent2"/>
                </a:solidFill>
                <a:latin typeface="Calibri" pitchFamily="34" charset="0"/>
              </a:rPr>
              <a:t>Due late May of prior year  </a:t>
            </a:r>
            <a:endParaRPr lang="en-US" sz="2400" dirty="0">
              <a:solidFill>
                <a:schemeClr val="accent2"/>
              </a:solidFill>
              <a:latin typeface="Calibri" pitchFamily="34" charset="0"/>
            </a:endParaRPr>
          </a:p>
        </p:txBody>
      </p:sp>
      <p:cxnSp>
        <p:nvCxnSpPr>
          <p:cNvPr id="17" name="Straight Connector 16"/>
          <p:cNvCxnSpPr/>
          <p:nvPr/>
        </p:nvCxnSpPr>
        <p:spPr>
          <a:xfrm>
            <a:off x="609600" y="1676400"/>
            <a:ext cx="7299325"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983888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Reviewing Process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660854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Bad </a:t>
            </a:r>
            <a:r>
              <a:rPr lang="en-US" dirty="0"/>
              <a:t>N</a:t>
            </a:r>
            <a:r>
              <a:rPr lang="en-US" dirty="0" smtClean="0"/>
              <a:t>ews</a:t>
            </a:r>
            <a:endParaRPr lang="en-US" dirty="0"/>
          </a:p>
        </p:txBody>
      </p:sp>
      <p:graphicFrame>
        <p:nvGraphicFramePr>
          <p:cNvPr id="3" name="Object 4"/>
          <p:cNvGraphicFramePr>
            <a:graphicFrameLocks noChangeAspect="1"/>
          </p:cNvGraphicFramePr>
          <p:nvPr>
            <p:extLst>
              <p:ext uri="{D42A27DB-BD31-4B8C-83A1-F6EECF244321}">
                <p14:modId xmlns:p14="http://schemas.microsoft.com/office/powerpoint/2010/main" val="110972354"/>
              </p:ext>
            </p:extLst>
          </p:nvPr>
        </p:nvGraphicFramePr>
        <p:xfrm>
          <a:off x="1235075" y="1981200"/>
          <a:ext cx="6613525" cy="3940175"/>
        </p:xfrm>
        <a:graphic>
          <a:graphicData uri="http://schemas.openxmlformats.org/presentationml/2006/ole">
            <mc:AlternateContent xmlns:mc="http://schemas.openxmlformats.org/markup-compatibility/2006">
              <mc:Choice xmlns:v="urn:schemas-microsoft-com:vml" Requires="v">
                <p:oleObj spid="_x0000_s1070" name="Chart" r:id="rId4" imgW="9496653" imgH="5657850" progId="Excel.Chart.8">
                  <p:embed/>
                </p:oleObj>
              </mc:Choice>
              <mc:Fallback>
                <p:oleObj name="Chart" r:id="rId4" imgW="9496653" imgH="565785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5075" y="1981200"/>
                        <a:ext cx="6613525" cy="394017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 name="TextBox 8"/>
          <p:cNvSpPr txBox="1">
            <a:spLocks noChangeArrowheads="1"/>
          </p:cNvSpPr>
          <p:nvPr/>
        </p:nvSpPr>
        <p:spPr bwMode="auto">
          <a:xfrm>
            <a:off x="762000" y="1371600"/>
            <a:ext cx="7619999" cy="461665"/>
          </a:xfrm>
          <a:prstGeom prst="rect">
            <a:avLst/>
          </a:prstGeom>
          <a:noFill/>
          <a:ln w="9525">
            <a:noFill/>
            <a:miter lim="800000"/>
            <a:headEnd/>
            <a:tailEnd/>
          </a:ln>
        </p:spPr>
        <p:txBody>
          <a:bodyPr wrap="square">
            <a:spAutoFit/>
          </a:bodyPr>
          <a:lstStyle/>
          <a:p>
            <a:pPr algn="ctr"/>
            <a:r>
              <a:rPr lang="en-US" sz="2400" i="1" dirty="0">
                <a:solidFill>
                  <a:schemeClr val="accent2"/>
                </a:solidFill>
                <a:latin typeface="Calibri" pitchFamily="34" charset="0"/>
              </a:rPr>
              <a:t>Most</a:t>
            </a:r>
            <a:r>
              <a:rPr lang="en-US" sz="2400" dirty="0">
                <a:solidFill>
                  <a:schemeClr val="accent2"/>
                </a:solidFill>
                <a:latin typeface="Calibri" pitchFamily="34" charset="0"/>
              </a:rPr>
              <a:t> CSCW </a:t>
            </a:r>
            <a:r>
              <a:rPr lang="en-US" sz="2400" dirty="0" smtClean="0">
                <a:solidFill>
                  <a:schemeClr val="accent2"/>
                </a:solidFill>
                <a:latin typeface="Calibri" pitchFamily="34" charset="0"/>
              </a:rPr>
              <a:t>submissions </a:t>
            </a:r>
            <a:r>
              <a:rPr lang="en-US" sz="2400" dirty="0">
                <a:solidFill>
                  <a:schemeClr val="accent2"/>
                </a:solidFill>
                <a:latin typeface="Calibri" pitchFamily="34" charset="0"/>
              </a:rPr>
              <a:t>a</a:t>
            </a:r>
            <a:r>
              <a:rPr lang="en-US" sz="2400" dirty="0" smtClean="0">
                <a:solidFill>
                  <a:schemeClr val="accent2"/>
                </a:solidFill>
                <a:latin typeface="Calibri" pitchFamily="34" charset="0"/>
              </a:rPr>
              <a:t>re </a:t>
            </a:r>
            <a:r>
              <a:rPr lang="en-US" sz="2400" dirty="0">
                <a:solidFill>
                  <a:schemeClr val="accent2"/>
                </a:solidFill>
                <a:latin typeface="Calibri" pitchFamily="34" charset="0"/>
              </a:rPr>
              <a:t>r</a:t>
            </a:r>
            <a:r>
              <a:rPr lang="en-US" sz="2400" dirty="0" smtClean="0">
                <a:solidFill>
                  <a:schemeClr val="accent2"/>
                </a:solidFill>
                <a:latin typeface="Calibri" pitchFamily="34" charset="0"/>
              </a:rPr>
              <a:t>ejected</a:t>
            </a:r>
            <a:r>
              <a:rPr lang="en-US" sz="2400" dirty="0">
                <a:solidFill>
                  <a:schemeClr val="accent2"/>
                </a:solidFill>
                <a:latin typeface="Calibri" pitchFamily="34" charset="0"/>
              </a:rPr>
              <a:t>!</a:t>
            </a:r>
          </a:p>
        </p:txBody>
      </p:sp>
    </p:spTree>
    <p:extLst>
      <p:ext uri="{BB962C8B-B14F-4D97-AF65-F5344CB8AC3E}">
        <p14:creationId xmlns:p14="http://schemas.microsoft.com/office/powerpoint/2010/main" val="108228674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Raw Score Distribution</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4278507116"/>
              </p:ext>
            </p:extLst>
          </p:nvPr>
        </p:nvGraphicFramePr>
        <p:xfrm>
          <a:off x="914400" y="1993900"/>
          <a:ext cx="7239000" cy="4102100"/>
        </p:xfrm>
        <a:graphic>
          <a:graphicData uri="http://schemas.openxmlformats.org/presentationml/2006/ole">
            <mc:AlternateContent xmlns:mc="http://schemas.openxmlformats.org/markup-compatibility/2006">
              <mc:Choice xmlns:v="urn:schemas-microsoft-com:vml" Requires="v">
                <p:oleObj spid="_x0000_s33837" name="Chart" r:id="rId4" imgW="5429402" imgH="3076651" progId="Excel.Chart.8">
                  <p:embed/>
                </p:oleObj>
              </mc:Choice>
              <mc:Fallback>
                <p:oleObj name="Chart" r:id="rId4" imgW="5429402" imgH="3076651"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93900"/>
                        <a:ext cx="7239000" cy="410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83244726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Difference at a Glance</a:t>
            </a:r>
            <a:endParaRPr lang="en-US" dirty="0"/>
          </a:p>
        </p:txBody>
      </p:sp>
      <p:sp>
        <p:nvSpPr>
          <p:cNvPr id="5" name="Text Placeholder 4"/>
          <p:cNvSpPr>
            <a:spLocks noGrp="1"/>
          </p:cNvSpPr>
          <p:nvPr>
            <p:ph type="body" idx="1"/>
          </p:nvPr>
        </p:nvSpPr>
        <p:spPr/>
        <p:txBody>
          <a:bodyPr/>
          <a:lstStyle/>
          <a:p>
            <a:r>
              <a:rPr lang="en-US" dirty="0">
                <a:solidFill>
                  <a:schemeClr val="tx2"/>
                </a:solidFill>
              </a:rPr>
              <a:t>CSCW</a:t>
            </a:r>
          </a:p>
        </p:txBody>
      </p:sp>
      <p:sp>
        <p:nvSpPr>
          <p:cNvPr id="6" name="Content Placeholder 5"/>
          <p:cNvSpPr>
            <a:spLocks noGrp="1"/>
          </p:cNvSpPr>
          <p:nvPr>
            <p:ph sz="half" idx="2"/>
          </p:nvPr>
        </p:nvSpPr>
        <p:spPr/>
        <p:txBody>
          <a:bodyPr/>
          <a:lstStyle/>
          <a:p>
            <a:r>
              <a:rPr lang="en-US" dirty="0" smtClean="0"/>
              <a:t>Two rounds of reviewing</a:t>
            </a:r>
          </a:p>
          <a:p>
            <a:pPr lvl="1"/>
            <a:r>
              <a:rPr lang="en-US" dirty="0" smtClean="0"/>
              <a:t>Revise and resubmit</a:t>
            </a:r>
          </a:p>
          <a:p>
            <a:pPr lvl="1"/>
            <a:r>
              <a:rPr lang="en-US" dirty="0" smtClean="0"/>
              <a:t>About 50% invited to revise</a:t>
            </a:r>
          </a:p>
          <a:p>
            <a:r>
              <a:rPr lang="en-US" dirty="0" smtClean="0"/>
              <a:t>Decisions based on revisions, reviews of revised manuscript</a:t>
            </a:r>
          </a:p>
          <a:p>
            <a:endParaRPr lang="en-US" dirty="0"/>
          </a:p>
        </p:txBody>
      </p:sp>
      <p:sp>
        <p:nvSpPr>
          <p:cNvPr id="7" name="Text Placeholder 6"/>
          <p:cNvSpPr>
            <a:spLocks noGrp="1"/>
          </p:cNvSpPr>
          <p:nvPr>
            <p:ph type="body" sz="quarter" idx="3"/>
          </p:nvPr>
        </p:nvSpPr>
        <p:spPr/>
        <p:txBody>
          <a:bodyPr/>
          <a:lstStyle/>
          <a:p>
            <a:r>
              <a:rPr lang="en-US" dirty="0">
                <a:solidFill>
                  <a:schemeClr val="tx2"/>
                </a:solidFill>
              </a:rPr>
              <a:t>CHI</a:t>
            </a:r>
          </a:p>
        </p:txBody>
      </p:sp>
      <p:sp>
        <p:nvSpPr>
          <p:cNvPr id="8" name="Content Placeholder 7"/>
          <p:cNvSpPr>
            <a:spLocks noGrp="1"/>
          </p:cNvSpPr>
          <p:nvPr>
            <p:ph sz="quarter" idx="4"/>
          </p:nvPr>
        </p:nvSpPr>
        <p:spPr/>
        <p:txBody>
          <a:bodyPr/>
          <a:lstStyle/>
          <a:p>
            <a:r>
              <a:rPr lang="en-US" dirty="0" smtClean="0"/>
              <a:t>One round of reviewing</a:t>
            </a:r>
          </a:p>
          <a:p>
            <a:pPr lvl="1"/>
            <a:r>
              <a:rPr lang="en-US" dirty="0" smtClean="0"/>
              <a:t>Authors write a rebuttal based on reviews</a:t>
            </a:r>
          </a:p>
          <a:p>
            <a:r>
              <a:rPr lang="en-US" dirty="0" smtClean="0"/>
              <a:t>Decisions based on reviews of initial manuscript and rebuttal</a:t>
            </a:r>
          </a:p>
          <a:p>
            <a:endParaRPr lang="en-US" dirty="0"/>
          </a:p>
        </p:txBody>
      </p:sp>
    </p:spTree>
    <p:extLst>
      <p:ext uri="{BB962C8B-B14F-4D97-AF65-F5344CB8AC3E}">
        <p14:creationId xmlns:p14="http://schemas.microsoft.com/office/powerpoint/2010/main" val="256040469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Conference Program &amp; Review Management - PCS</a:t>
            </a:r>
            <a:endParaRPr lang="en-US" dirty="0"/>
          </a:p>
        </p:txBody>
      </p:sp>
      <p:sp>
        <p:nvSpPr>
          <p:cNvPr id="3" name="Content Placeholder 2"/>
          <p:cNvSpPr>
            <a:spLocks noGrp="1"/>
          </p:cNvSpPr>
          <p:nvPr>
            <p:ph idx="1"/>
          </p:nvPr>
        </p:nvSpPr>
        <p:spPr/>
        <p:txBody>
          <a:bodyPr/>
          <a:lstStyle/>
          <a:p>
            <a:r>
              <a:rPr lang="en-US" dirty="0"/>
              <a:t>http://</a:t>
            </a:r>
            <a:r>
              <a:rPr lang="en-US" dirty="0" err="1"/>
              <a:t>precisionconference.com</a:t>
            </a:r>
            <a:r>
              <a:rPr lang="en-US" dirty="0"/>
              <a:t>/~</a:t>
            </a:r>
            <a:r>
              <a:rPr lang="en-US" dirty="0" err="1"/>
              <a:t>sigchi</a:t>
            </a:r>
            <a:r>
              <a:rPr lang="en-US" dirty="0"/>
              <a:t>/</a:t>
            </a:r>
          </a:p>
        </p:txBody>
      </p:sp>
      <p:pic>
        <p:nvPicPr>
          <p:cNvPr id="4" name="Picture 3" descr="Google ChromeScreenShot0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2133600"/>
            <a:ext cx="6486828" cy="4572000"/>
          </a:xfrm>
          <a:prstGeom prst="rect">
            <a:avLst/>
          </a:prstGeom>
        </p:spPr>
      </p:pic>
    </p:spTree>
    <p:extLst>
      <p:ext uri="{BB962C8B-B14F-4D97-AF65-F5344CB8AC3E}">
        <p14:creationId xmlns:p14="http://schemas.microsoft.com/office/powerpoint/2010/main" val="134449733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Program Committee</a:t>
            </a:r>
            <a:endParaRPr lang="en-US" dirty="0"/>
          </a:p>
        </p:txBody>
      </p:sp>
      <p:sp>
        <p:nvSpPr>
          <p:cNvPr id="3" name="Content Placeholder 2"/>
          <p:cNvSpPr>
            <a:spLocks noGrp="1"/>
          </p:cNvSpPr>
          <p:nvPr>
            <p:ph idx="1"/>
          </p:nvPr>
        </p:nvSpPr>
        <p:spPr/>
        <p:txBody>
          <a:bodyPr>
            <a:normAutofit lnSpcReduction="10000"/>
          </a:bodyPr>
          <a:lstStyle/>
          <a:p>
            <a:r>
              <a:rPr lang="en-US" dirty="0" smtClean="0"/>
              <a:t>Papers Co-Chairs</a:t>
            </a:r>
          </a:p>
          <a:p>
            <a:pPr lvl="1"/>
            <a:r>
              <a:rPr lang="en-US" dirty="0" smtClean="0"/>
              <a:t>2 Internationally recognized experts in CSCW</a:t>
            </a:r>
          </a:p>
          <a:p>
            <a:r>
              <a:rPr lang="en-US" dirty="0" smtClean="0"/>
              <a:t>Associate Chair (ACs)</a:t>
            </a:r>
          </a:p>
          <a:p>
            <a:pPr lvl="1"/>
            <a:r>
              <a:rPr lang="en-US" dirty="0" smtClean="0"/>
              <a:t>~35, diversity of topics and experience</a:t>
            </a:r>
          </a:p>
          <a:p>
            <a:pPr lvl="1"/>
            <a:r>
              <a:rPr lang="en-US" dirty="0" smtClean="0"/>
              <a:t>Each AC is assigned 4-6 papers as “Primary AC”</a:t>
            </a:r>
          </a:p>
          <a:p>
            <a:pPr lvl="2"/>
            <a:r>
              <a:rPr lang="en-US" dirty="0" smtClean="0"/>
              <a:t>Primary AC assigns 1 external reviewer</a:t>
            </a:r>
          </a:p>
          <a:p>
            <a:pPr lvl="1"/>
            <a:r>
              <a:rPr lang="en-US" dirty="0" smtClean="0"/>
              <a:t>Each AC is assigned 4-6 papers as “Secondary AC”</a:t>
            </a:r>
          </a:p>
          <a:p>
            <a:pPr lvl="2"/>
            <a:r>
              <a:rPr lang="en-US" dirty="0" smtClean="0"/>
              <a:t>Secondary AC assigns 1 external reviewer</a:t>
            </a:r>
          </a:p>
          <a:p>
            <a:pPr lvl="2"/>
            <a:r>
              <a:rPr lang="en-US" dirty="0" smtClean="0"/>
              <a:t>Secondary AC conducts a full review (like an external)</a:t>
            </a:r>
          </a:p>
          <a:p>
            <a:r>
              <a:rPr lang="en-US" dirty="0" smtClean="0"/>
              <a:t>Reviewers</a:t>
            </a:r>
            <a:endParaRPr lang="en-US" dirty="0"/>
          </a:p>
          <a:p>
            <a:endParaRPr lang="en-US" dirty="0" smtClean="0"/>
          </a:p>
          <a:p>
            <a:pPr lvl="1"/>
            <a:endParaRPr lang="en-US" dirty="0"/>
          </a:p>
        </p:txBody>
      </p:sp>
    </p:spTree>
    <p:extLst>
      <p:ext uri="{BB962C8B-B14F-4D97-AF65-F5344CB8AC3E}">
        <p14:creationId xmlns:p14="http://schemas.microsoft.com/office/powerpoint/2010/main" val="20024419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Review Timeline</a:t>
            </a:r>
            <a:endParaRPr lang="en-US" dirty="0"/>
          </a:p>
        </p:txBody>
      </p:sp>
      <p:sp>
        <p:nvSpPr>
          <p:cNvPr id="4" name="Content Placeholder 3"/>
          <p:cNvSpPr>
            <a:spLocks noGrp="1"/>
          </p:cNvSpPr>
          <p:nvPr>
            <p:ph sz="half" idx="1"/>
          </p:nvPr>
        </p:nvSpPr>
        <p:spPr/>
        <p:txBody>
          <a:bodyPr>
            <a:normAutofit/>
          </a:bodyPr>
          <a:lstStyle/>
          <a:p>
            <a:r>
              <a:rPr lang="en-US" dirty="0" smtClean="0"/>
              <a:t>Prepare Submission</a:t>
            </a:r>
          </a:p>
          <a:p>
            <a:r>
              <a:rPr lang="en-US" dirty="0" smtClean="0"/>
              <a:t>Submit Paper</a:t>
            </a:r>
          </a:p>
          <a:p>
            <a:pPr lvl="1"/>
            <a:r>
              <a:rPr lang="en-US" dirty="0" smtClean="0"/>
              <a:t>ACs assigned, reviewers assigned</a:t>
            </a:r>
          </a:p>
          <a:p>
            <a:r>
              <a:rPr lang="en-US" dirty="0" smtClean="0"/>
              <a:t>First </a:t>
            </a:r>
            <a:r>
              <a:rPr lang="en-US" dirty="0"/>
              <a:t>R</a:t>
            </a:r>
            <a:r>
              <a:rPr lang="en-US" dirty="0" smtClean="0"/>
              <a:t>ound Reviewing</a:t>
            </a:r>
          </a:p>
        </p:txBody>
      </p:sp>
      <p:sp>
        <p:nvSpPr>
          <p:cNvPr id="5" name="Content Placeholder 4"/>
          <p:cNvSpPr>
            <a:spLocks noGrp="1"/>
          </p:cNvSpPr>
          <p:nvPr>
            <p:ph sz="half" idx="2"/>
          </p:nvPr>
        </p:nvSpPr>
        <p:spPr/>
        <p:txBody>
          <a:bodyPr>
            <a:normAutofit/>
          </a:bodyPr>
          <a:lstStyle/>
          <a:p>
            <a:r>
              <a:rPr lang="en-US" dirty="0" smtClean="0"/>
              <a:t>t = -6 months to -1 year</a:t>
            </a:r>
          </a:p>
          <a:p>
            <a:r>
              <a:rPr lang="en-US" dirty="0" smtClean="0"/>
              <a:t>t = 0</a:t>
            </a:r>
          </a:p>
          <a:p>
            <a:pPr lvl="1"/>
            <a:endParaRPr lang="en-US" dirty="0"/>
          </a:p>
          <a:p>
            <a:pPr lvl="1"/>
            <a:endParaRPr lang="en-US" dirty="0" smtClean="0"/>
          </a:p>
          <a:p>
            <a:r>
              <a:rPr lang="en-US" dirty="0" smtClean="0"/>
              <a:t>t = 1.5 months</a:t>
            </a:r>
          </a:p>
        </p:txBody>
      </p:sp>
    </p:spTree>
    <p:extLst>
      <p:ext uri="{BB962C8B-B14F-4D97-AF65-F5344CB8AC3E}">
        <p14:creationId xmlns:p14="http://schemas.microsoft.com/office/powerpoint/2010/main" val="3000071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Review Criteria</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Most reviewers will look to answer:</a:t>
            </a:r>
          </a:p>
          <a:p>
            <a:pPr lvl="1"/>
            <a:r>
              <a:rPr lang="en-US" dirty="0"/>
              <a:t>Does this paper address a CSCW topic?</a:t>
            </a:r>
          </a:p>
          <a:p>
            <a:pPr lvl="1"/>
            <a:r>
              <a:rPr lang="en-US" dirty="0"/>
              <a:t>Have the authors given a useful discussion of related </a:t>
            </a:r>
            <a:r>
              <a:rPr lang="en-US" dirty="0" smtClean="0"/>
              <a:t>work? </a:t>
            </a:r>
          </a:p>
          <a:p>
            <a:pPr lvl="2"/>
            <a:r>
              <a:rPr lang="en-US" dirty="0" smtClean="0"/>
              <a:t>Have </a:t>
            </a:r>
            <a:r>
              <a:rPr lang="en-US" dirty="0"/>
              <a:t>they positioned their work with respect to the literature?</a:t>
            </a:r>
          </a:p>
          <a:p>
            <a:pPr lvl="1"/>
            <a:r>
              <a:rPr lang="en-US" dirty="0"/>
              <a:t>Have the authors used appropriate methods?</a:t>
            </a:r>
          </a:p>
          <a:p>
            <a:pPr lvl="1"/>
            <a:r>
              <a:rPr lang="en-US" dirty="0"/>
              <a:t>Have the authors made a contribution to the field (technical, behavioral, methodological)</a:t>
            </a:r>
            <a:r>
              <a:rPr lang="en-US" dirty="0" smtClean="0"/>
              <a:t>?</a:t>
            </a:r>
          </a:p>
          <a:p>
            <a:pPr lvl="1"/>
            <a:r>
              <a:rPr lang="en-US" dirty="0" smtClean="0"/>
              <a:t>Is the paper appropriate length for the size of contribution?</a:t>
            </a:r>
            <a:endParaRPr lang="en-US" dirty="0"/>
          </a:p>
          <a:p>
            <a:pPr lvl="1"/>
            <a:r>
              <a:rPr lang="en-US" dirty="0"/>
              <a:t>Are the results scientifically sound</a:t>
            </a:r>
            <a:r>
              <a:rPr lang="en-US" dirty="0" smtClean="0"/>
              <a:t>?</a:t>
            </a:r>
          </a:p>
          <a:p>
            <a:pPr lvl="2"/>
            <a:r>
              <a:rPr lang="en-US" dirty="0" smtClean="0"/>
              <a:t>Can </a:t>
            </a:r>
            <a:r>
              <a:rPr lang="en-US" dirty="0"/>
              <a:t>other researchers take them up with confidence and build on them?</a:t>
            </a:r>
          </a:p>
          <a:p>
            <a:pPr lvl="1"/>
            <a:r>
              <a:rPr lang="en-US" dirty="0"/>
              <a:t>What can the community as a whole learn from the results?</a:t>
            </a:r>
          </a:p>
          <a:p>
            <a:pPr lvl="1"/>
            <a:r>
              <a:rPr lang="en-US" dirty="0"/>
              <a:t>Is the paper well written, with a clear problem statement, approach, results, discussion, and </a:t>
            </a:r>
            <a:r>
              <a:rPr lang="en-US" dirty="0" smtClean="0"/>
              <a:t>conclusion</a:t>
            </a:r>
            <a:r>
              <a:rPr lang="en-US" dirty="0"/>
              <a:t>?</a:t>
            </a:r>
          </a:p>
        </p:txBody>
      </p:sp>
    </p:spTree>
    <p:extLst>
      <p:ext uri="{BB962C8B-B14F-4D97-AF65-F5344CB8AC3E}">
        <p14:creationId xmlns:p14="http://schemas.microsoft.com/office/powerpoint/2010/main" val="9830972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Round Results</a:t>
            </a:r>
            <a:endParaRPr lang="en-US" dirty="0"/>
          </a:p>
        </p:txBody>
      </p:sp>
      <p:sp>
        <p:nvSpPr>
          <p:cNvPr id="3" name="Content Placeholder 2"/>
          <p:cNvSpPr>
            <a:spLocks noGrp="1"/>
          </p:cNvSpPr>
          <p:nvPr>
            <p:ph idx="1"/>
          </p:nvPr>
        </p:nvSpPr>
        <p:spPr/>
        <p:txBody>
          <a:bodyPr/>
          <a:lstStyle/>
          <a:p>
            <a:r>
              <a:rPr lang="en-US" dirty="0" smtClean="0"/>
              <a:t>About 50% will receive a “Revise and Resubmit”</a:t>
            </a:r>
          </a:p>
          <a:p>
            <a:pPr lvl="1"/>
            <a:r>
              <a:rPr lang="en-US" dirty="0" smtClean="0"/>
              <a:t>About 50% will be rejected</a:t>
            </a:r>
            <a:endParaRPr lang="en-US" dirty="0"/>
          </a:p>
          <a:p>
            <a:r>
              <a:rPr lang="en-US" dirty="0" smtClean="0"/>
              <a:t>Reviews include</a:t>
            </a:r>
          </a:p>
          <a:p>
            <a:pPr lvl="1"/>
            <a:r>
              <a:rPr lang="en-US" dirty="0" smtClean="0"/>
              <a:t>3 individual reviews, 1 summary ‘meta-review’</a:t>
            </a:r>
          </a:p>
          <a:p>
            <a:pPr lvl="1"/>
            <a:r>
              <a:rPr lang="en-US" dirty="0" smtClean="0"/>
              <a:t>Meta-review is by the assigned Associate Chair (AC)</a:t>
            </a:r>
          </a:p>
          <a:p>
            <a:r>
              <a:rPr lang="en-US" dirty="0" smtClean="0"/>
              <a:t>Generally need a mean score in 2.5 to 3.0 range</a:t>
            </a:r>
          </a:p>
        </p:txBody>
      </p:sp>
    </p:spTree>
    <p:extLst>
      <p:ext uri="{BB962C8B-B14F-4D97-AF65-F5344CB8AC3E}">
        <p14:creationId xmlns:p14="http://schemas.microsoft.com/office/powerpoint/2010/main" val="19169090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2013 Revise and Resubmit per Length</a:t>
            </a:r>
            <a:endParaRPr lang="en-US" dirty="0"/>
          </a:p>
        </p:txBody>
      </p:sp>
      <p:sp>
        <p:nvSpPr>
          <p:cNvPr id="4" name="TextBox 8"/>
          <p:cNvSpPr txBox="1">
            <a:spLocks noChangeArrowheads="1"/>
          </p:cNvSpPr>
          <p:nvPr/>
        </p:nvSpPr>
        <p:spPr bwMode="auto">
          <a:xfrm>
            <a:off x="762000" y="1595735"/>
            <a:ext cx="7619999" cy="461665"/>
          </a:xfrm>
          <a:prstGeom prst="rect">
            <a:avLst/>
          </a:prstGeom>
          <a:noFill/>
          <a:ln w="9525">
            <a:noFill/>
            <a:miter lim="800000"/>
            <a:headEnd/>
            <a:tailEnd/>
          </a:ln>
        </p:spPr>
        <p:txBody>
          <a:bodyPr wrap="square">
            <a:spAutoFit/>
          </a:bodyPr>
          <a:lstStyle/>
          <a:p>
            <a:pPr algn="ctr"/>
            <a:r>
              <a:rPr lang="en-US" sz="2400" dirty="0" smtClean="0">
                <a:solidFill>
                  <a:schemeClr val="accent2"/>
                </a:solidFill>
                <a:latin typeface="Calibri" pitchFamily="34" charset="0"/>
              </a:rPr>
              <a:t>Shorter papers tend to have lower revise and resubmit rate.</a:t>
            </a:r>
            <a:endParaRPr lang="en-US" sz="2400" dirty="0">
              <a:solidFill>
                <a:schemeClr val="accent2"/>
              </a:solidFill>
              <a:latin typeface="Calibri" pitchFamily="34" charset="0"/>
            </a:endParaRPr>
          </a:p>
        </p:txBody>
      </p:sp>
      <p:pic>
        <p:nvPicPr>
          <p:cNvPr id="5" name="Picture 4" descr="submission-length-RR-outcom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2209800"/>
            <a:ext cx="5920575" cy="4114800"/>
          </a:xfrm>
          <a:prstGeom prst="rect">
            <a:avLst/>
          </a:prstGeom>
        </p:spPr>
      </p:pic>
    </p:spTree>
    <p:extLst>
      <p:ext uri="{BB962C8B-B14F-4D97-AF65-F5344CB8AC3E}">
        <p14:creationId xmlns:p14="http://schemas.microsoft.com/office/powerpoint/2010/main" val="212190174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Review Timeline</a:t>
            </a:r>
            <a:endParaRPr lang="en-US" dirty="0"/>
          </a:p>
        </p:txBody>
      </p:sp>
      <p:sp>
        <p:nvSpPr>
          <p:cNvPr id="4" name="Content Placeholder 3"/>
          <p:cNvSpPr>
            <a:spLocks noGrp="1"/>
          </p:cNvSpPr>
          <p:nvPr>
            <p:ph sz="half" idx="1"/>
          </p:nvPr>
        </p:nvSpPr>
        <p:spPr/>
        <p:txBody>
          <a:bodyPr>
            <a:normAutofit/>
          </a:bodyPr>
          <a:lstStyle/>
          <a:p>
            <a:r>
              <a:rPr lang="en-US" dirty="0" smtClean="0"/>
              <a:t>Prepare Submission</a:t>
            </a:r>
          </a:p>
          <a:p>
            <a:r>
              <a:rPr lang="en-US" dirty="0" smtClean="0"/>
              <a:t>Submit Paper</a:t>
            </a:r>
          </a:p>
          <a:p>
            <a:r>
              <a:rPr lang="en-US" dirty="0" smtClean="0"/>
              <a:t>First </a:t>
            </a:r>
            <a:r>
              <a:rPr lang="en-US" dirty="0"/>
              <a:t>R</a:t>
            </a:r>
            <a:r>
              <a:rPr lang="en-US" dirty="0" smtClean="0"/>
              <a:t>ound Reviewing</a:t>
            </a:r>
          </a:p>
          <a:p>
            <a:r>
              <a:rPr lang="en-US" dirty="0" smtClean="0"/>
              <a:t>Revise Paper &amp; Resubmit</a:t>
            </a:r>
          </a:p>
        </p:txBody>
      </p:sp>
      <p:sp>
        <p:nvSpPr>
          <p:cNvPr id="5" name="Content Placeholder 4"/>
          <p:cNvSpPr>
            <a:spLocks noGrp="1"/>
          </p:cNvSpPr>
          <p:nvPr>
            <p:ph sz="half" idx="2"/>
          </p:nvPr>
        </p:nvSpPr>
        <p:spPr/>
        <p:txBody>
          <a:bodyPr>
            <a:normAutofit/>
          </a:bodyPr>
          <a:lstStyle/>
          <a:p>
            <a:r>
              <a:rPr lang="en-US" dirty="0" smtClean="0"/>
              <a:t>t = -6 months to -1 year</a:t>
            </a:r>
          </a:p>
          <a:p>
            <a:r>
              <a:rPr lang="en-US" dirty="0" smtClean="0"/>
              <a:t>t = 0</a:t>
            </a:r>
          </a:p>
          <a:p>
            <a:r>
              <a:rPr lang="en-US" dirty="0" smtClean="0"/>
              <a:t>t = 1.5 months</a:t>
            </a:r>
          </a:p>
          <a:p>
            <a:r>
              <a:rPr lang="en-US" dirty="0" smtClean="0"/>
              <a:t>t = 2.5 months</a:t>
            </a:r>
          </a:p>
        </p:txBody>
      </p:sp>
    </p:spTree>
    <p:extLst>
      <p:ext uri="{BB962C8B-B14F-4D97-AF65-F5344CB8AC3E}">
        <p14:creationId xmlns:p14="http://schemas.microsoft.com/office/powerpoint/2010/main" val="317514792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Your Revision</a:t>
            </a:r>
            <a:endParaRPr lang="en-US" dirty="0"/>
          </a:p>
        </p:txBody>
      </p:sp>
      <p:sp>
        <p:nvSpPr>
          <p:cNvPr id="6" name="Content Placeholder 5"/>
          <p:cNvSpPr>
            <a:spLocks noGrp="1"/>
          </p:cNvSpPr>
          <p:nvPr>
            <p:ph idx="1"/>
          </p:nvPr>
        </p:nvSpPr>
        <p:spPr/>
        <p:txBody>
          <a:bodyPr>
            <a:normAutofit lnSpcReduction="10000"/>
          </a:bodyPr>
          <a:lstStyle/>
          <a:p>
            <a:r>
              <a:rPr lang="en-US" dirty="0" smtClean="0"/>
              <a:t>Read all reviews completely</a:t>
            </a:r>
          </a:p>
          <a:p>
            <a:pPr lvl="1"/>
            <a:r>
              <a:rPr lang="en-US" dirty="0" smtClean="0"/>
              <a:t>CSCW reviewers have been particularly helpful in the last two years</a:t>
            </a:r>
          </a:p>
          <a:p>
            <a:pPr lvl="1"/>
            <a:r>
              <a:rPr lang="en-US" dirty="0" smtClean="0"/>
              <a:t>Reviews will identify problems, some will suggest different directions to fix knowing there is 1 month to improve the paper.</a:t>
            </a:r>
          </a:p>
          <a:p>
            <a:r>
              <a:rPr lang="en-US" dirty="0" smtClean="0"/>
              <a:t>Prioritize fixes/revision of your paper</a:t>
            </a:r>
          </a:p>
          <a:p>
            <a:pPr marL="806450" lvl="1" indent="-457200">
              <a:buFont typeface="+mj-lt"/>
              <a:buAutoNum type="arabicPeriod"/>
            </a:pPr>
            <a:r>
              <a:rPr lang="en-US" dirty="0" smtClean="0"/>
              <a:t>Meta-review identifies most significant criticisms and tries to place them in context</a:t>
            </a:r>
          </a:p>
          <a:p>
            <a:pPr marL="806450" lvl="1" indent="-457200">
              <a:buFont typeface="+mj-lt"/>
              <a:buAutoNum type="arabicPeriod"/>
            </a:pPr>
            <a:r>
              <a:rPr lang="en-US" dirty="0" smtClean="0"/>
              <a:t>Address additional issues from reviewers</a:t>
            </a:r>
          </a:p>
          <a:p>
            <a:pPr marL="806450" lvl="1" indent="-457200">
              <a:buFont typeface="+mj-lt"/>
              <a:buAutoNum type="arabicPeriod"/>
            </a:pPr>
            <a:r>
              <a:rPr lang="en-US" dirty="0" smtClean="0"/>
              <a:t>Fix all grammatical, formatting issues raised</a:t>
            </a:r>
          </a:p>
        </p:txBody>
      </p:sp>
    </p:spTree>
    <p:extLst>
      <p:ext uri="{BB962C8B-B14F-4D97-AF65-F5344CB8AC3E}">
        <p14:creationId xmlns:p14="http://schemas.microsoft.com/office/powerpoint/2010/main" val="282912667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Your Revision</a:t>
            </a:r>
            <a:endParaRPr lang="en-US" dirty="0"/>
          </a:p>
        </p:txBody>
      </p:sp>
      <p:sp>
        <p:nvSpPr>
          <p:cNvPr id="6" name="Content Placeholder 5"/>
          <p:cNvSpPr>
            <a:spLocks noGrp="1"/>
          </p:cNvSpPr>
          <p:nvPr>
            <p:ph idx="1"/>
          </p:nvPr>
        </p:nvSpPr>
        <p:spPr/>
        <p:txBody>
          <a:bodyPr>
            <a:normAutofit/>
          </a:bodyPr>
          <a:lstStyle/>
          <a:p>
            <a:r>
              <a:rPr lang="en-US" dirty="0" smtClean="0"/>
              <a:t>Revision Summary</a:t>
            </a:r>
          </a:p>
          <a:p>
            <a:pPr lvl="1"/>
            <a:r>
              <a:rPr lang="en-US" dirty="0" smtClean="0"/>
              <a:t>Provide a high level overview of the revisions you made</a:t>
            </a:r>
          </a:p>
          <a:p>
            <a:pPr lvl="1"/>
            <a:r>
              <a:rPr lang="en-US" dirty="0" smtClean="0"/>
              <a:t>Detail comments on each issue addressed from the reviews</a:t>
            </a:r>
          </a:p>
          <a:p>
            <a:pPr lvl="1"/>
            <a:r>
              <a:rPr lang="en-US" dirty="0" smtClean="0"/>
              <a:t>Elaborate or explain a detail that may have been missed by a specific reviewer</a:t>
            </a:r>
          </a:p>
          <a:p>
            <a:r>
              <a:rPr lang="en-US" dirty="0" smtClean="0"/>
              <a:t>Resubmit new </a:t>
            </a:r>
            <a:r>
              <a:rPr lang="en-US" dirty="0"/>
              <a:t>v</a:t>
            </a:r>
            <a:r>
              <a:rPr lang="en-US" dirty="0" smtClean="0"/>
              <a:t>ersion</a:t>
            </a:r>
            <a:endParaRPr lang="en-US" dirty="0"/>
          </a:p>
        </p:txBody>
      </p:sp>
    </p:spTree>
    <p:extLst>
      <p:ext uri="{BB962C8B-B14F-4D97-AF65-F5344CB8AC3E}">
        <p14:creationId xmlns:p14="http://schemas.microsoft.com/office/powerpoint/2010/main" val="210083933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Review Timeline</a:t>
            </a:r>
            <a:endParaRPr lang="en-US" dirty="0"/>
          </a:p>
        </p:txBody>
      </p:sp>
      <p:sp>
        <p:nvSpPr>
          <p:cNvPr id="4" name="Content Placeholder 3"/>
          <p:cNvSpPr>
            <a:spLocks noGrp="1"/>
          </p:cNvSpPr>
          <p:nvPr>
            <p:ph sz="half" idx="1"/>
          </p:nvPr>
        </p:nvSpPr>
        <p:spPr/>
        <p:txBody>
          <a:bodyPr>
            <a:normAutofit/>
          </a:bodyPr>
          <a:lstStyle/>
          <a:p>
            <a:r>
              <a:rPr lang="en-US" dirty="0" smtClean="0"/>
              <a:t>Prepare Submission</a:t>
            </a:r>
          </a:p>
          <a:p>
            <a:r>
              <a:rPr lang="en-US" dirty="0" smtClean="0"/>
              <a:t>Submit Paper</a:t>
            </a:r>
          </a:p>
          <a:p>
            <a:r>
              <a:rPr lang="en-US" dirty="0" smtClean="0"/>
              <a:t>First </a:t>
            </a:r>
            <a:r>
              <a:rPr lang="en-US" dirty="0"/>
              <a:t>R</a:t>
            </a:r>
            <a:r>
              <a:rPr lang="en-US" dirty="0" smtClean="0"/>
              <a:t>ound Reviewing</a:t>
            </a:r>
          </a:p>
          <a:p>
            <a:r>
              <a:rPr lang="en-US" dirty="0" smtClean="0"/>
              <a:t>Revise Paper &amp; Resubmit</a:t>
            </a:r>
          </a:p>
          <a:p>
            <a:r>
              <a:rPr lang="en-US" dirty="0" smtClean="0"/>
              <a:t>Second Round Reviewing</a:t>
            </a:r>
          </a:p>
        </p:txBody>
      </p:sp>
      <p:sp>
        <p:nvSpPr>
          <p:cNvPr id="5" name="Content Placeholder 4"/>
          <p:cNvSpPr>
            <a:spLocks noGrp="1"/>
          </p:cNvSpPr>
          <p:nvPr>
            <p:ph sz="half" idx="2"/>
          </p:nvPr>
        </p:nvSpPr>
        <p:spPr/>
        <p:txBody>
          <a:bodyPr>
            <a:normAutofit/>
          </a:bodyPr>
          <a:lstStyle/>
          <a:p>
            <a:r>
              <a:rPr lang="en-US" dirty="0" smtClean="0"/>
              <a:t>t = -6 months to -1 year</a:t>
            </a:r>
          </a:p>
          <a:p>
            <a:r>
              <a:rPr lang="en-US" dirty="0" smtClean="0"/>
              <a:t>t = 0</a:t>
            </a:r>
          </a:p>
          <a:p>
            <a:r>
              <a:rPr lang="en-US" dirty="0" smtClean="0"/>
              <a:t>t = 1.5 months</a:t>
            </a:r>
          </a:p>
          <a:p>
            <a:r>
              <a:rPr lang="en-US" dirty="0" smtClean="0"/>
              <a:t>t = 2.5 months</a:t>
            </a:r>
          </a:p>
          <a:p>
            <a:r>
              <a:rPr lang="en-US" dirty="0" smtClean="0"/>
              <a:t>t = 3.5 months</a:t>
            </a:r>
          </a:p>
        </p:txBody>
      </p:sp>
    </p:spTree>
    <p:extLst>
      <p:ext uri="{BB962C8B-B14F-4D97-AF65-F5344CB8AC3E}">
        <p14:creationId xmlns:p14="http://schemas.microsoft.com/office/powerpoint/2010/main" val="103817190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Second Round Re-Review</a:t>
            </a:r>
            <a:endParaRPr lang="en-US" dirty="0"/>
          </a:p>
        </p:txBody>
      </p:sp>
      <p:sp>
        <p:nvSpPr>
          <p:cNvPr id="6" name="Content Placeholder 5"/>
          <p:cNvSpPr>
            <a:spLocks noGrp="1"/>
          </p:cNvSpPr>
          <p:nvPr>
            <p:ph idx="1"/>
          </p:nvPr>
        </p:nvSpPr>
        <p:spPr/>
        <p:txBody>
          <a:bodyPr/>
          <a:lstStyle/>
          <a:p>
            <a:r>
              <a:rPr lang="en-US" dirty="0" smtClean="0"/>
              <a:t>Full re-review of new version</a:t>
            </a:r>
          </a:p>
          <a:p>
            <a:pPr lvl="1"/>
            <a:r>
              <a:rPr lang="en-US" dirty="0" smtClean="0"/>
              <a:t>Same Associate Chair</a:t>
            </a:r>
          </a:p>
          <a:p>
            <a:pPr lvl="1"/>
            <a:r>
              <a:rPr lang="en-US" dirty="0" smtClean="0"/>
              <a:t>Same set of reviewers</a:t>
            </a:r>
            <a:endParaRPr lang="en-US" dirty="0"/>
          </a:p>
          <a:p>
            <a:r>
              <a:rPr lang="en-US" dirty="0" smtClean="0"/>
              <a:t>Same review criteria</a:t>
            </a:r>
          </a:p>
          <a:p>
            <a:pPr lvl="1"/>
            <a:r>
              <a:rPr lang="en-US" dirty="0" smtClean="0"/>
              <a:t>Reviewers read the Revision Summary, revised paper</a:t>
            </a:r>
          </a:p>
          <a:p>
            <a:pPr lvl="1"/>
            <a:r>
              <a:rPr lang="en-US" dirty="0" smtClean="0"/>
              <a:t>Reviewers will look for specific criticisms to be addressed</a:t>
            </a:r>
          </a:p>
          <a:p>
            <a:pPr lvl="1"/>
            <a:r>
              <a:rPr lang="en-US" dirty="0" smtClean="0"/>
              <a:t>Reviewers reassess the whole paper, not just the changes</a:t>
            </a:r>
          </a:p>
          <a:p>
            <a:pPr lvl="1"/>
            <a:endParaRPr lang="en-US" dirty="0"/>
          </a:p>
        </p:txBody>
      </p:sp>
    </p:spTree>
    <p:extLst>
      <p:ext uri="{BB962C8B-B14F-4D97-AF65-F5344CB8AC3E}">
        <p14:creationId xmlns:p14="http://schemas.microsoft.com/office/powerpoint/2010/main" val="133425603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Review Timeline</a:t>
            </a:r>
            <a:endParaRPr lang="en-US" dirty="0"/>
          </a:p>
        </p:txBody>
      </p:sp>
      <p:sp>
        <p:nvSpPr>
          <p:cNvPr id="4" name="Content Placeholder 3"/>
          <p:cNvSpPr>
            <a:spLocks noGrp="1"/>
          </p:cNvSpPr>
          <p:nvPr>
            <p:ph sz="half" idx="1"/>
          </p:nvPr>
        </p:nvSpPr>
        <p:spPr/>
        <p:txBody>
          <a:bodyPr>
            <a:normAutofit/>
          </a:bodyPr>
          <a:lstStyle/>
          <a:p>
            <a:r>
              <a:rPr lang="en-US" dirty="0" smtClean="0"/>
              <a:t>Prepare Submission</a:t>
            </a:r>
          </a:p>
          <a:p>
            <a:r>
              <a:rPr lang="en-US" dirty="0" smtClean="0"/>
              <a:t>Submit Paper</a:t>
            </a:r>
          </a:p>
          <a:p>
            <a:r>
              <a:rPr lang="en-US" dirty="0" smtClean="0"/>
              <a:t>First </a:t>
            </a:r>
            <a:r>
              <a:rPr lang="en-US" dirty="0"/>
              <a:t>R</a:t>
            </a:r>
            <a:r>
              <a:rPr lang="en-US" dirty="0" smtClean="0"/>
              <a:t>ound Reviewing</a:t>
            </a:r>
          </a:p>
          <a:p>
            <a:r>
              <a:rPr lang="en-US" dirty="0" smtClean="0"/>
              <a:t>Revise Paper &amp; Resubmit</a:t>
            </a:r>
          </a:p>
          <a:p>
            <a:r>
              <a:rPr lang="en-US" dirty="0" smtClean="0"/>
              <a:t>Second Round Reviewing</a:t>
            </a:r>
          </a:p>
          <a:p>
            <a:r>
              <a:rPr lang="en-US" dirty="0" smtClean="0"/>
              <a:t>Program Committee Meets</a:t>
            </a:r>
          </a:p>
        </p:txBody>
      </p:sp>
      <p:sp>
        <p:nvSpPr>
          <p:cNvPr id="5" name="Content Placeholder 4"/>
          <p:cNvSpPr>
            <a:spLocks noGrp="1"/>
          </p:cNvSpPr>
          <p:nvPr>
            <p:ph sz="half" idx="2"/>
          </p:nvPr>
        </p:nvSpPr>
        <p:spPr/>
        <p:txBody>
          <a:bodyPr>
            <a:normAutofit/>
          </a:bodyPr>
          <a:lstStyle/>
          <a:p>
            <a:r>
              <a:rPr lang="en-US" dirty="0" smtClean="0"/>
              <a:t>t = -6 months to -1 year</a:t>
            </a:r>
          </a:p>
          <a:p>
            <a:r>
              <a:rPr lang="en-US" dirty="0" smtClean="0"/>
              <a:t>t = 0</a:t>
            </a:r>
          </a:p>
          <a:p>
            <a:r>
              <a:rPr lang="en-US" dirty="0" smtClean="0"/>
              <a:t>t = 1.5 months</a:t>
            </a:r>
          </a:p>
          <a:p>
            <a:r>
              <a:rPr lang="en-US" dirty="0" smtClean="0"/>
              <a:t>t = 2.5 months</a:t>
            </a:r>
          </a:p>
          <a:p>
            <a:r>
              <a:rPr lang="en-US" dirty="0" smtClean="0"/>
              <a:t>t = 3.5 months</a:t>
            </a:r>
          </a:p>
          <a:p>
            <a:r>
              <a:rPr lang="en-US" dirty="0" smtClean="0"/>
              <a:t>t = 4 months</a:t>
            </a:r>
          </a:p>
        </p:txBody>
      </p:sp>
    </p:spTree>
    <p:extLst>
      <p:ext uri="{BB962C8B-B14F-4D97-AF65-F5344CB8AC3E}">
        <p14:creationId xmlns:p14="http://schemas.microsoft.com/office/powerpoint/2010/main" val="64168312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Program Committee</a:t>
            </a:r>
            <a:endParaRPr lang="en-US" dirty="0"/>
          </a:p>
        </p:txBody>
      </p:sp>
      <p:sp>
        <p:nvSpPr>
          <p:cNvPr id="3" name="Content Placeholder 2"/>
          <p:cNvSpPr>
            <a:spLocks noGrp="1"/>
          </p:cNvSpPr>
          <p:nvPr>
            <p:ph idx="1"/>
          </p:nvPr>
        </p:nvSpPr>
        <p:spPr/>
        <p:txBody>
          <a:bodyPr/>
          <a:lstStyle/>
          <a:p>
            <a:r>
              <a:rPr lang="en-US" dirty="0" smtClean="0"/>
              <a:t>Face to face meeting of all ACs</a:t>
            </a:r>
          </a:p>
          <a:p>
            <a:r>
              <a:rPr lang="en-US" dirty="0" smtClean="0"/>
              <a:t>Final decision making</a:t>
            </a:r>
          </a:p>
          <a:p>
            <a:pPr lvl="1"/>
            <a:r>
              <a:rPr lang="en-US" dirty="0" smtClean="0"/>
              <a:t>Revised paper, reviews, possible discussions among the reviewers</a:t>
            </a:r>
          </a:p>
          <a:p>
            <a:pPr lvl="1"/>
            <a:r>
              <a:rPr lang="en-US" dirty="0" smtClean="0"/>
              <a:t>Primary AC gives a short overview of paper topic, methods, overview of reviewer comments, and makes a recommendation</a:t>
            </a:r>
          </a:p>
          <a:p>
            <a:r>
              <a:rPr lang="en-US" dirty="0" smtClean="0"/>
              <a:t>After meeting</a:t>
            </a:r>
            <a:r>
              <a:rPr lang="en-US" dirty="0"/>
              <a:t> </a:t>
            </a:r>
            <a:r>
              <a:rPr lang="en-US" dirty="0" smtClean="0"/>
              <a:t>Papers co-chairs review and finalize recommendations</a:t>
            </a:r>
          </a:p>
        </p:txBody>
      </p:sp>
      <p:pic>
        <p:nvPicPr>
          <p:cNvPr id="4" name="Picture 4" descr="committee meeting"/>
          <p:cNvPicPr>
            <a:picLocks noChangeAspect="1" noChangeArrowheads="1"/>
          </p:cNvPicPr>
          <p:nvPr/>
        </p:nvPicPr>
        <p:blipFill>
          <a:blip r:embed="rId2"/>
          <a:srcRect/>
          <a:stretch>
            <a:fillRect/>
          </a:stretch>
        </p:blipFill>
        <p:spPr bwMode="auto">
          <a:xfrm>
            <a:off x="6629400" y="381000"/>
            <a:ext cx="2286000" cy="1592521"/>
          </a:xfrm>
          <a:prstGeom prst="rect">
            <a:avLst/>
          </a:prstGeom>
          <a:noFill/>
          <a:ln w="9525">
            <a:noFill/>
            <a:miter lim="800000"/>
            <a:headEnd/>
            <a:tailEnd/>
          </a:ln>
        </p:spPr>
      </p:pic>
    </p:spTree>
    <p:extLst>
      <p:ext uri="{BB962C8B-B14F-4D97-AF65-F5344CB8AC3E}">
        <p14:creationId xmlns:p14="http://schemas.microsoft.com/office/powerpoint/2010/main" val="35573760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CSCW Review Timeline</a:t>
            </a:r>
            <a:endParaRPr lang="en-US" dirty="0"/>
          </a:p>
        </p:txBody>
      </p:sp>
      <p:sp>
        <p:nvSpPr>
          <p:cNvPr id="4" name="Content Placeholder 3"/>
          <p:cNvSpPr>
            <a:spLocks noGrp="1"/>
          </p:cNvSpPr>
          <p:nvPr>
            <p:ph sz="half" idx="1"/>
          </p:nvPr>
        </p:nvSpPr>
        <p:spPr/>
        <p:txBody>
          <a:bodyPr>
            <a:normAutofit/>
          </a:bodyPr>
          <a:lstStyle/>
          <a:p>
            <a:r>
              <a:rPr lang="en-US" dirty="0" smtClean="0"/>
              <a:t>Prepare Submission</a:t>
            </a:r>
          </a:p>
          <a:p>
            <a:r>
              <a:rPr lang="en-US" dirty="0" smtClean="0"/>
              <a:t>Submit Paper</a:t>
            </a:r>
          </a:p>
          <a:p>
            <a:r>
              <a:rPr lang="en-US" dirty="0" smtClean="0"/>
              <a:t>First </a:t>
            </a:r>
            <a:r>
              <a:rPr lang="en-US" dirty="0"/>
              <a:t>R</a:t>
            </a:r>
            <a:r>
              <a:rPr lang="en-US" dirty="0" smtClean="0"/>
              <a:t>ound Reviewing</a:t>
            </a:r>
          </a:p>
          <a:p>
            <a:r>
              <a:rPr lang="en-US" dirty="0" smtClean="0"/>
              <a:t>Revise Paper &amp; Resubmit</a:t>
            </a:r>
          </a:p>
          <a:p>
            <a:r>
              <a:rPr lang="en-US" dirty="0" smtClean="0"/>
              <a:t>Second Round Reviewing</a:t>
            </a:r>
          </a:p>
          <a:p>
            <a:r>
              <a:rPr lang="en-US" dirty="0" smtClean="0"/>
              <a:t>Program Committee Meets</a:t>
            </a:r>
          </a:p>
          <a:p>
            <a:r>
              <a:rPr lang="en-US" dirty="0" smtClean="0"/>
              <a:t>Decisions Announced</a:t>
            </a:r>
          </a:p>
          <a:p>
            <a:r>
              <a:rPr lang="en-US" dirty="0" smtClean="0"/>
              <a:t>Final Revisions Due</a:t>
            </a:r>
            <a:endParaRPr lang="en-US" dirty="0"/>
          </a:p>
        </p:txBody>
      </p:sp>
      <p:sp>
        <p:nvSpPr>
          <p:cNvPr id="5" name="Content Placeholder 4"/>
          <p:cNvSpPr>
            <a:spLocks noGrp="1"/>
          </p:cNvSpPr>
          <p:nvPr>
            <p:ph sz="half" idx="2"/>
          </p:nvPr>
        </p:nvSpPr>
        <p:spPr/>
        <p:txBody>
          <a:bodyPr>
            <a:normAutofit/>
          </a:bodyPr>
          <a:lstStyle/>
          <a:p>
            <a:r>
              <a:rPr lang="en-US" dirty="0" smtClean="0"/>
              <a:t>t = -6 months to -1 year</a:t>
            </a:r>
          </a:p>
          <a:p>
            <a:r>
              <a:rPr lang="en-US" dirty="0" smtClean="0"/>
              <a:t>t = 0</a:t>
            </a:r>
          </a:p>
          <a:p>
            <a:r>
              <a:rPr lang="en-US" dirty="0" smtClean="0"/>
              <a:t>t = 1.5 months</a:t>
            </a:r>
          </a:p>
          <a:p>
            <a:r>
              <a:rPr lang="en-US" dirty="0" smtClean="0"/>
              <a:t>t = 2.5 months</a:t>
            </a:r>
          </a:p>
          <a:p>
            <a:r>
              <a:rPr lang="en-US" dirty="0" smtClean="0"/>
              <a:t>t = 3.5 months</a:t>
            </a:r>
          </a:p>
          <a:p>
            <a:r>
              <a:rPr lang="en-US" dirty="0" smtClean="0"/>
              <a:t>t = 4 months</a:t>
            </a:r>
          </a:p>
          <a:p>
            <a:r>
              <a:rPr lang="en-US" dirty="0" smtClean="0"/>
              <a:t>t = 4 months</a:t>
            </a:r>
          </a:p>
          <a:p>
            <a:r>
              <a:rPr lang="en-US" dirty="0" smtClean="0"/>
              <a:t>t = 5 months</a:t>
            </a:r>
            <a:endParaRPr lang="en-US" dirty="0"/>
          </a:p>
        </p:txBody>
      </p:sp>
    </p:spTree>
    <p:extLst>
      <p:ext uri="{BB962C8B-B14F-4D97-AF65-F5344CB8AC3E}">
        <p14:creationId xmlns:p14="http://schemas.microsoft.com/office/powerpoint/2010/main" val="189360939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Final Revisions</a:t>
            </a:r>
            <a:endParaRPr lang="en-US" dirty="0"/>
          </a:p>
        </p:txBody>
      </p:sp>
      <p:sp>
        <p:nvSpPr>
          <p:cNvPr id="6" name="Content Placeholder 5"/>
          <p:cNvSpPr>
            <a:spLocks noGrp="1"/>
          </p:cNvSpPr>
          <p:nvPr>
            <p:ph idx="1"/>
          </p:nvPr>
        </p:nvSpPr>
        <p:spPr/>
        <p:txBody>
          <a:bodyPr/>
          <a:lstStyle/>
          <a:p>
            <a:r>
              <a:rPr lang="en-US" dirty="0" smtClean="0"/>
              <a:t>Authors receive second round reviews, meta-review and decision</a:t>
            </a:r>
          </a:p>
          <a:p>
            <a:r>
              <a:rPr lang="en-US" dirty="0" smtClean="0"/>
              <a:t>Accepted papers, revise (again) based on reviews</a:t>
            </a:r>
          </a:p>
          <a:p>
            <a:r>
              <a:rPr lang="en-US" dirty="0" smtClean="0"/>
              <a:t>Camera ready copy is due about 1 month after.</a:t>
            </a:r>
            <a:endParaRPr lang="en-US" dirty="0"/>
          </a:p>
        </p:txBody>
      </p:sp>
    </p:spTree>
    <p:extLst>
      <p:ext uri="{BB962C8B-B14F-4D97-AF65-F5344CB8AC3E}">
        <p14:creationId xmlns:p14="http://schemas.microsoft.com/office/powerpoint/2010/main" val="340169875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Your Work Accepted at CSCW/CHI</a:t>
            </a:r>
            <a:endParaRPr lang="en-US" dirty="0"/>
          </a:p>
        </p:txBody>
      </p:sp>
      <p:sp>
        <p:nvSpPr>
          <p:cNvPr id="3" name="Content Placeholder 2"/>
          <p:cNvSpPr>
            <a:spLocks noGrp="1"/>
          </p:cNvSpPr>
          <p:nvPr>
            <p:ph idx="1"/>
          </p:nvPr>
        </p:nvSpPr>
        <p:spPr/>
        <p:txBody>
          <a:bodyPr>
            <a:normAutofit fontScale="77500" lnSpcReduction="20000"/>
          </a:bodyPr>
          <a:lstStyle/>
          <a:p>
            <a:r>
              <a:rPr lang="en-US" b="1" dirty="0">
                <a:solidFill>
                  <a:srgbClr val="660066"/>
                </a:solidFill>
              </a:rPr>
              <a:t>Know the related literature </a:t>
            </a:r>
            <a:r>
              <a:rPr lang="en-US" dirty="0"/>
              <a:t>(especially CSCW / ECSCW / CHI papers) intimately and </a:t>
            </a:r>
            <a:r>
              <a:rPr lang="en-US" b="1" dirty="0">
                <a:solidFill>
                  <a:srgbClr val="660066"/>
                </a:solidFill>
              </a:rPr>
              <a:t>how your work relates to </a:t>
            </a:r>
            <a:r>
              <a:rPr lang="en-US" b="1" dirty="0" smtClean="0">
                <a:solidFill>
                  <a:srgbClr val="660066"/>
                </a:solidFill>
              </a:rPr>
              <a:t>it</a:t>
            </a:r>
            <a:r>
              <a:rPr lang="en-US" dirty="0" smtClean="0"/>
              <a:t>.</a:t>
            </a:r>
          </a:p>
          <a:p>
            <a:r>
              <a:rPr lang="en-US" b="1" dirty="0">
                <a:solidFill>
                  <a:srgbClr val="660066"/>
                </a:solidFill>
              </a:rPr>
              <a:t>Tell a compelling story</a:t>
            </a:r>
            <a:r>
              <a:rPr lang="en-US" dirty="0"/>
              <a:t> about your </a:t>
            </a:r>
            <a:r>
              <a:rPr lang="en-US" dirty="0" smtClean="0"/>
              <a:t>work.</a:t>
            </a:r>
          </a:p>
          <a:p>
            <a:pPr lvl="1"/>
            <a:r>
              <a:rPr lang="en-US" dirty="0" smtClean="0"/>
              <a:t>what </a:t>
            </a:r>
            <a:r>
              <a:rPr lang="en-US" dirty="0"/>
              <a:t>problem it </a:t>
            </a:r>
            <a:r>
              <a:rPr lang="en-US" dirty="0" smtClean="0"/>
              <a:t>solves</a:t>
            </a:r>
            <a:endParaRPr lang="en-US" dirty="0"/>
          </a:p>
          <a:p>
            <a:pPr lvl="1"/>
            <a:r>
              <a:rPr lang="en-US" dirty="0" smtClean="0"/>
              <a:t>how </a:t>
            </a:r>
            <a:r>
              <a:rPr lang="en-US" dirty="0"/>
              <a:t>it goes beyond what is already </a:t>
            </a:r>
            <a:r>
              <a:rPr lang="en-US" dirty="0" smtClean="0"/>
              <a:t>known</a:t>
            </a:r>
            <a:endParaRPr lang="en-US" dirty="0"/>
          </a:p>
          <a:p>
            <a:pPr lvl="1"/>
            <a:r>
              <a:rPr lang="en-US" dirty="0" smtClean="0"/>
              <a:t>what </a:t>
            </a:r>
            <a:r>
              <a:rPr lang="en-US" dirty="0"/>
              <a:t>you built/observed/</a:t>
            </a:r>
            <a:r>
              <a:rPr lang="en-US" dirty="0" smtClean="0"/>
              <a:t>did</a:t>
            </a:r>
            <a:endParaRPr lang="en-US" dirty="0"/>
          </a:p>
          <a:p>
            <a:pPr lvl="1"/>
            <a:r>
              <a:rPr lang="en-US" dirty="0" smtClean="0"/>
              <a:t>limitations </a:t>
            </a:r>
            <a:r>
              <a:rPr lang="en-US" dirty="0"/>
              <a:t>of your work, and </a:t>
            </a:r>
            <a:endParaRPr lang="en-US" dirty="0" smtClean="0"/>
          </a:p>
          <a:p>
            <a:pPr lvl="1"/>
            <a:r>
              <a:rPr lang="en-US" dirty="0" smtClean="0"/>
              <a:t>what </a:t>
            </a:r>
            <a:r>
              <a:rPr lang="en-US" dirty="0"/>
              <a:t>remains to be </a:t>
            </a:r>
            <a:r>
              <a:rPr lang="en-US" dirty="0" smtClean="0"/>
              <a:t>done.</a:t>
            </a:r>
            <a:endParaRPr lang="en-US" dirty="0"/>
          </a:p>
          <a:p>
            <a:r>
              <a:rPr lang="en-US" b="1" dirty="0" smtClean="0">
                <a:solidFill>
                  <a:srgbClr val="660066"/>
                </a:solidFill>
              </a:rPr>
              <a:t>Write </a:t>
            </a:r>
            <a:r>
              <a:rPr lang="en-US" b="1" dirty="0">
                <a:solidFill>
                  <a:srgbClr val="660066"/>
                </a:solidFill>
              </a:rPr>
              <a:t>your story well</a:t>
            </a:r>
            <a:r>
              <a:rPr lang="en-US" dirty="0"/>
              <a:t> so that it communicates clearly and </a:t>
            </a:r>
            <a:r>
              <a:rPr lang="en-US" b="1" dirty="0">
                <a:solidFill>
                  <a:srgbClr val="660066"/>
                </a:solidFill>
              </a:rPr>
              <a:t>does not claim more than your results </a:t>
            </a:r>
            <a:r>
              <a:rPr lang="en-US" b="1" dirty="0" smtClean="0">
                <a:solidFill>
                  <a:srgbClr val="660066"/>
                </a:solidFill>
              </a:rPr>
              <a:t>support</a:t>
            </a:r>
            <a:r>
              <a:rPr lang="en-US" dirty="0" smtClean="0"/>
              <a:t>.</a:t>
            </a:r>
            <a:endParaRPr lang="en-US" dirty="0"/>
          </a:p>
          <a:p>
            <a:r>
              <a:rPr lang="en-US" b="1" dirty="0" smtClean="0">
                <a:solidFill>
                  <a:srgbClr val="660066"/>
                </a:solidFill>
              </a:rPr>
              <a:t>Avoid </a:t>
            </a:r>
            <a:r>
              <a:rPr lang="en-US" b="1" dirty="0">
                <a:solidFill>
                  <a:srgbClr val="660066"/>
                </a:solidFill>
              </a:rPr>
              <a:t>common mistakes</a:t>
            </a:r>
            <a:r>
              <a:rPr lang="en-US" dirty="0"/>
              <a:t> and pitfalls that will give reviewers or the committee a reason to rank your paper lower than other similarly-rated </a:t>
            </a:r>
            <a:r>
              <a:rPr lang="en-US" dirty="0" smtClean="0"/>
              <a:t>papers.</a:t>
            </a:r>
            <a:endParaRPr lang="en-US" dirty="0"/>
          </a:p>
        </p:txBody>
      </p:sp>
    </p:spTree>
    <p:extLst>
      <p:ext uri="{BB962C8B-B14F-4D97-AF65-F5344CB8AC3E}">
        <p14:creationId xmlns:p14="http://schemas.microsoft.com/office/powerpoint/2010/main" val="105339841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How to Get Your Paper Accepted at CSCW</a:t>
            </a:r>
          </a:p>
        </p:txBody>
      </p:sp>
      <p:sp>
        <p:nvSpPr>
          <p:cNvPr id="3" name="Content Placeholder 2"/>
          <p:cNvSpPr>
            <a:spLocks noGrp="1"/>
          </p:cNvSpPr>
          <p:nvPr>
            <p:ph idx="1"/>
          </p:nvPr>
        </p:nvSpPr>
        <p:spPr/>
        <p:txBody>
          <a:bodyPr>
            <a:normAutofit/>
          </a:bodyPr>
          <a:lstStyle/>
          <a:p>
            <a:pPr marL="0" indent="0">
              <a:buNone/>
            </a:pPr>
            <a:r>
              <a:rPr lang="en-US" sz="1800" dirty="0" smtClean="0"/>
              <a:t>The </a:t>
            </a:r>
            <a:r>
              <a:rPr lang="en-US" sz="1800" dirty="0"/>
              <a:t>ACM CSCW conference is a leading forum for presenting and discussing research and development achievements concerning the use of computer technologies to support collaborative activities, as well as the impact of digital collaboration technologies on users, groups, organizations and society</a:t>
            </a:r>
            <a:r>
              <a:rPr lang="en-US" sz="1800" dirty="0" smtClean="0"/>
              <a:t>.</a:t>
            </a:r>
            <a:endParaRPr lang="en-US" sz="1800" dirty="0"/>
          </a:p>
        </p:txBody>
      </p:sp>
    </p:spTree>
    <p:extLst>
      <p:ext uri="{BB962C8B-B14F-4D97-AF65-F5344CB8AC3E}">
        <p14:creationId xmlns:p14="http://schemas.microsoft.com/office/powerpoint/2010/main" val="3426766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Questions/Discussion</a:t>
            </a:r>
            <a:endParaRPr lang="en-US" dirty="0"/>
          </a:p>
        </p:txBody>
      </p:sp>
      <p:sp>
        <p:nvSpPr>
          <p:cNvPr id="3" name="Content Placeholder 2"/>
          <p:cNvSpPr>
            <a:spLocks noGrp="1"/>
          </p:cNvSpPr>
          <p:nvPr>
            <p:ph idx="1"/>
          </p:nvPr>
        </p:nvSpPr>
        <p:spPr/>
        <p:txBody>
          <a:bodyPr/>
          <a:lstStyle/>
          <a:p>
            <a:endParaRPr lang="en-US" dirty="0"/>
          </a:p>
          <a:p>
            <a:r>
              <a:rPr lang="en-US" dirty="0" smtClean="0"/>
              <a:t>Thanks for the invitation to come participate</a:t>
            </a:r>
          </a:p>
          <a:p>
            <a:pPr lvl="1"/>
            <a:r>
              <a:rPr lang="en-US" dirty="0" err="1" smtClean="0"/>
              <a:t>Cleidson</a:t>
            </a:r>
            <a:r>
              <a:rPr lang="en-US" dirty="0" smtClean="0"/>
              <a:t> </a:t>
            </a:r>
            <a:r>
              <a:rPr lang="en-US" dirty="0"/>
              <a:t>de </a:t>
            </a:r>
            <a:r>
              <a:rPr lang="en-US" dirty="0" smtClean="0"/>
              <a:t>Souza (organizing the workshop)</a:t>
            </a:r>
            <a:endParaRPr lang="en-US" dirty="0"/>
          </a:p>
          <a:p>
            <a:pPr lvl="1"/>
            <a:endParaRPr lang="en-US" dirty="0" smtClean="0"/>
          </a:p>
          <a:p>
            <a:r>
              <a:rPr lang="en-US" dirty="0" smtClean="0"/>
              <a:t>Volunteer</a:t>
            </a:r>
          </a:p>
          <a:p>
            <a:pPr lvl="1"/>
            <a:r>
              <a:rPr lang="en-US" dirty="0" smtClean="0"/>
              <a:t>http</a:t>
            </a:r>
            <a:r>
              <a:rPr lang="en-US" dirty="0"/>
              <a:t>://</a:t>
            </a:r>
            <a:r>
              <a:rPr lang="en-US" dirty="0" err="1"/>
              <a:t>precisionconference.com</a:t>
            </a:r>
            <a:r>
              <a:rPr lang="en-US" dirty="0"/>
              <a:t>/~</a:t>
            </a:r>
            <a:r>
              <a:rPr lang="en-US" dirty="0" err="1"/>
              <a:t>sigchi</a:t>
            </a:r>
            <a:r>
              <a:rPr lang="en-US" dirty="0"/>
              <a:t>/</a:t>
            </a:r>
          </a:p>
          <a:p>
            <a:endParaRPr lang="en-US" dirty="0"/>
          </a:p>
        </p:txBody>
      </p:sp>
    </p:spTree>
    <p:extLst>
      <p:ext uri="{BB962C8B-B14F-4D97-AF65-F5344CB8AC3E}">
        <p14:creationId xmlns:p14="http://schemas.microsoft.com/office/powerpoint/2010/main" val="199803727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10998</TotalTime>
  <Words>1587</Words>
  <Application>Microsoft Macintosh PowerPoint</Application>
  <PresentationFormat>On-screen Show (4:3)</PresentationFormat>
  <Paragraphs>271</Paragraphs>
  <Slides>31</Slides>
  <Notes>5</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Breeze</vt:lpstr>
      <vt:lpstr>Chart</vt:lpstr>
      <vt:lpstr>Overview of CSCW Participation Types and Review Process</vt:lpstr>
      <vt:lpstr>Types of Participation</vt:lpstr>
      <vt:lpstr>Submission Types</vt:lpstr>
      <vt:lpstr>Is my work a Paper or Note?</vt:lpstr>
      <vt:lpstr>Papers at CSCW</vt:lpstr>
      <vt:lpstr>CSCW 2013 Paper Length</vt:lpstr>
      <vt:lpstr>CSCW Topics and Approaches</vt:lpstr>
      <vt:lpstr>CSCW Domains</vt:lpstr>
      <vt:lpstr>Approximate CSCW Deadlines</vt:lpstr>
      <vt:lpstr>CSCW Reviewing Process</vt:lpstr>
      <vt:lpstr>The Bad News</vt:lpstr>
      <vt:lpstr>Typical Raw Score Distribution</vt:lpstr>
      <vt:lpstr>Difference at a Glance</vt:lpstr>
      <vt:lpstr>Conference Program &amp; Review Management - PCS</vt:lpstr>
      <vt:lpstr>CSCW Program Committee</vt:lpstr>
      <vt:lpstr>CSCW Review Timeline</vt:lpstr>
      <vt:lpstr>Common Review Criteria</vt:lpstr>
      <vt:lpstr>First Round Results</vt:lpstr>
      <vt:lpstr>CSCW 2013 Revise and Resubmit per Length</vt:lpstr>
      <vt:lpstr>CSCW Review Timeline</vt:lpstr>
      <vt:lpstr>Your Revision</vt:lpstr>
      <vt:lpstr>Your Revision</vt:lpstr>
      <vt:lpstr>CSCW Review Timeline</vt:lpstr>
      <vt:lpstr>Second Round Re-Review</vt:lpstr>
      <vt:lpstr>CSCW Review Timeline</vt:lpstr>
      <vt:lpstr>Program Committee</vt:lpstr>
      <vt:lpstr>CSCW Review Timeline</vt:lpstr>
      <vt:lpstr>Final Revisions</vt:lpstr>
      <vt:lpstr>Getting Your Work Accepted at CSCW/CHI</vt:lpstr>
      <vt:lpstr>Summary: How to Get Your Paper Accepted at CSCW</vt:lpstr>
      <vt:lpstr>Questions/Discussion</vt:lpstr>
    </vt:vector>
  </TitlesOfParts>
  <Company>Cornell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 Fussell</dc:creator>
  <cp:lastModifiedBy>dwmc</cp:lastModifiedBy>
  <cp:revision>178</cp:revision>
  <dcterms:created xsi:type="dcterms:W3CDTF">2010-06-19T01:24:55Z</dcterms:created>
  <dcterms:modified xsi:type="dcterms:W3CDTF">2012-10-14T14:41:44Z</dcterms:modified>
</cp:coreProperties>
</file>